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1" r:id="rId6"/>
    <p:sldId id="262" r:id="rId7"/>
    <p:sldId id="264" r:id="rId8"/>
    <p:sldId id="265" r:id="rId9"/>
    <p:sldId id="276" r:id="rId10"/>
    <p:sldId id="277" r:id="rId11"/>
    <p:sldId id="278"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B9AF"/>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96" y="6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efffe70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efffe70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49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efffe70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efffe70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380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efffe70e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efffe70e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0603360b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0603360b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0603360b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0603360b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0603360b6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0603360b6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0603360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0603360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0603360b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0603360b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0603360b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0603360b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0603360b6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0603360b6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0603360b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0603360b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0603360b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0603360b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0603360b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0603360b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0603360b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0603360b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603360b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603360b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0603360b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0603360b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0603360b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0603360b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0603360b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0603360b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96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49B9A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14.sv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video" Target="https://www.youtube.com/embed/ghB1Y10Ndqs?feature=oembed" TargetMode="Externa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hyperlink" Target="https://www.britannica.com/video/171689/history-printing-press-work-discussion-Johannes-Gutenber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28838" y="0"/>
            <a:ext cx="7315169" cy="5143500"/>
          </a:xfrm>
          <a:prstGeom prst="rect">
            <a:avLst/>
          </a:prstGeom>
          <a:noFill/>
          <a:ln>
            <a:noFill/>
          </a:ln>
        </p:spPr>
      </p:pic>
      <p:sp>
        <p:nvSpPr>
          <p:cNvPr id="55" name="Google Shape;55;p13"/>
          <p:cNvSpPr/>
          <p:nvPr/>
        </p:nvSpPr>
        <p:spPr>
          <a:xfrm>
            <a:off x="122225" y="3910850"/>
            <a:ext cx="3777000" cy="11727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44525" y="3989300"/>
            <a:ext cx="39324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700" b="1" i="1">
                <a:latin typeface="EB Garamond"/>
                <a:ea typeface="EB Garamond"/>
                <a:cs typeface="EB Garamond"/>
                <a:sym typeface="EB Garamond"/>
              </a:rPr>
              <a:t>Print Culture in 17th century England</a:t>
            </a:r>
            <a:endParaRPr sz="2700" b="1" i="1">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050" name="Picture 2" descr="Smartphone Phone Technology - Free vector graphic on Pixabay">
            <a:extLst>
              <a:ext uri="{FF2B5EF4-FFF2-40B4-BE49-F238E27FC236}">
                <a16:creationId xmlns:a16="http://schemas.microsoft.com/office/drawing/2014/main" id="{ABFD4BF9-91A7-4B46-82D8-9006E546000A}"/>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34219" y1="86563" x2="43750" y2="89453"/>
                        <a14:foregroundMark x1="43750" y1="89453" x2="55234" y2="87969"/>
                      </a14:backgroundRemoval>
                    </a14:imgEffect>
                  </a14:imgLayer>
                </a14:imgProps>
              </a:ext>
              <a:ext uri="{28A0092B-C50C-407E-A947-70E740481C1C}">
                <a14:useLocalDpi xmlns:a14="http://schemas.microsoft.com/office/drawing/2010/main"/>
              </a:ext>
            </a:extLst>
          </a:blip>
          <a:srcRect/>
          <a:stretch>
            <a:fillRect/>
          </a:stretch>
        </p:blipFill>
        <p:spPr bwMode="auto">
          <a:xfrm>
            <a:off x="3960379" y="-118053"/>
            <a:ext cx="5379605" cy="53796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8A28257-72AC-450D-A951-5F33E18352BC}"/>
              </a:ext>
            </a:extLst>
          </p:cNvPr>
          <p:cNvSpPr/>
          <p:nvPr/>
        </p:nvSpPr>
        <p:spPr>
          <a:xfrm>
            <a:off x="5737803" y="883227"/>
            <a:ext cx="1551709" cy="5264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Think of texts and social media</a:t>
            </a:r>
            <a:endParaRPr lang="en-GB" dirty="0"/>
          </a:p>
        </p:txBody>
      </p:sp>
      <p:sp>
        <p:nvSpPr>
          <p:cNvPr id="10" name="Rectangle: Rounded Corners 9">
            <a:extLst>
              <a:ext uri="{FF2B5EF4-FFF2-40B4-BE49-F238E27FC236}">
                <a16:creationId xmlns:a16="http://schemas.microsoft.com/office/drawing/2014/main" id="{B6D13E8F-30E9-4425-A236-1A8AE7DA55EE}"/>
              </a:ext>
            </a:extLst>
          </p:cNvPr>
          <p:cNvSpPr/>
          <p:nvPr/>
        </p:nvSpPr>
        <p:spPr>
          <a:xfrm>
            <a:off x="5700857" y="1482923"/>
            <a:ext cx="1625600" cy="13565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When you write on social media it’s usually to engage with a topic which is current or trending</a:t>
            </a:r>
            <a:endParaRPr lang="en-GB" dirty="0"/>
          </a:p>
        </p:txBody>
      </p:sp>
      <p:sp>
        <p:nvSpPr>
          <p:cNvPr id="11" name="Rectangle: Rounded Corners 10">
            <a:extLst>
              <a:ext uri="{FF2B5EF4-FFF2-40B4-BE49-F238E27FC236}">
                <a16:creationId xmlns:a16="http://schemas.microsoft.com/office/drawing/2014/main" id="{0A0DD66D-9986-4AFD-951D-C4C3C8638ECF}"/>
              </a:ext>
            </a:extLst>
          </p:cNvPr>
          <p:cNvSpPr/>
          <p:nvPr/>
        </p:nvSpPr>
        <p:spPr>
          <a:xfrm>
            <a:off x="5700857" y="2934854"/>
            <a:ext cx="1625600" cy="1258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You don’t create posts thinking that they are going to last and be read for generations, do you?</a:t>
            </a:r>
            <a:endParaRPr lang="en-GB" dirty="0"/>
          </a:p>
        </p:txBody>
      </p:sp>
      <p:sp>
        <p:nvSpPr>
          <p:cNvPr id="7" name="Rectangle 6">
            <a:extLst>
              <a:ext uri="{FF2B5EF4-FFF2-40B4-BE49-F238E27FC236}">
                <a16:creationId xmlns:a16="http://schemas.microsoft.com/office/drawing/2014/main" id="{71F438D0-A72D-4702-8C03-DACE0FEE035C}"/>
              </a:ext>
            </a:extLst>
          </p:cNvPr>
          <p:cNvSpPr/>
          <p:nvPr/>
        </p:nvSpPr>
        <p:spPr>
          <a:xfrm>
            <a:off x="932260" y="1138381"/>
            <a:ext cx="3332919" cy="2309991"/>
          </a:xfrm>
          <a:prstGeom prst="rect">
            <a:avLst/>
          </a:prstGeom>
        </p:spPr>
        <p:txBody>
          <a:bodyPr wrap="square">
            <a:spAutoFit/>
          </a:bodyPr>
          <a:lstStyle/>
          <a:p>
            <a:pPr>
              <a:lnSpc>
                <a:spcPct val="114000"/>
              </a:lnSpc>
            </a:pPr>
            <a:r>
              <a:rPr lang="en-GB" sz="3200" b="1" dirty="0">
                <a:solidFill>
                  <a:schemeClr val="bg1"/>
                </a:solidFill>
                <a:latin typeface="EB Garamond"/>
                <a:ea typeface="EB Garamond"/>
                <a:cs typeface="EB Garamond"/>
                <a:sym typeface="EB Garamond"/>
              </a:rPr>
              <a:t>What do you think the modern equivalent of ephemera is?</a:t>
            </a:r>
          </a:p>
        </p:txBody>
      </p:sp>
    </p:spTree>
    <p:extLst>
      <p:ext uri="{BB962C8B-B14F-4D97-AF65-F5344CB8AC3E}">
        <p14:creationId xmlns:p14="http://schemas.microsoft.com/office/powerpoint/2010/main" val="399797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8" name="Google Shape;101;p19">
            <a:extLst>
              <a:ext uri="{FF2B5EF4-FFF2-40B4-BE49-F238E27FC236}">
                <a16:creationId xmlns:a16="http://schemas.microsoft.com/office/drawing/2014/main" id="{E66C5CD8-BAA9-4C10-812C-AC2E9A09C8DD}"/>
              </a:ext>
            </a:extLst>
          </p:cNvPr>
          <p:cNvSpPr/>
          <p:nvPr/>
        </p:nvSpPr>
        <p:spPr>
          <a:xfrm>
            <a:off x="678450" y="360140"/>
            <a:ext cx="7787100" cy="33387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just"/>
            <a:r>
              <a:rPr lang="en-GB" sz="1800" dirty="0">
                <a:solidFill>
                  <a:schemeClr val="tx1"/>
                </a:solidFill>
                <a:latin typeface="EB Garamond"/>
                <a:ea typeface="EB Garamond"/>
                <a:cs typeface="EB Garamond"/>
                <a:sym typeface="EB Garamond"/>
              </a:rPr>
              <a:t>Another important characteristic of this kind of print was </a:t>
            </a:r>
            <a:r>
              <a:rPr lang="en-GB" sz="1800" b="1" dirty="0">
                <a:solidFill>
                  <a:schemeClr val="tx1"/>
                </a:solidFill>
                <a:latin typeface="EB Garamond"/>
                <a:ea typeface="EB Garamond"/>
                <a:cs typeface="EB Garamond"/>
                <a:sym typeface="EB Garamond"/>
              </a:rPr>
              <a:t>orality. </a:t>
            </a:r>
            <a:r>
              <a:rPr lang="en-GB" sz="1800" dirty="0">
                <a:solidFill>
                  <a:schemeClr val="tx1"/>
                </a:solidFill>
                <a:latin typeface="EB Garamond"/>
                <a:ea typeface="EB Garamond"/>
                <a:cs typeface="EB Garamond"/>
                <a:sym typeface="EB Garamond"/>
              </a:rPr>
              <a:t>This meant that the pamphlets were written to be spoken out loud.</a:t>
            </a:r>
          </a:p>
          <a:p>
            <a:pPr lvl="0" algn="just"/>
            <a:endParaRPr lang="en-GB" sz="1800" dirty="0">
              <a:solidFill>
                <a:schemeClr val="tx1"/>
              </a:solidFill>
              <a:latin typeface="EB Garamond"/>
              <a:ea typeface="EB Garamond"/>
              <a:cs typeface="EB Garamond"/>
              <a:sym typeface="EB Garamond"/>
            </a:endParaRPr>
          </a:p>
          <a:p>
            <a:pPr lvl="0" algn="just"/>
            <a:r>
              <a:rPr lang="en-GB" sz="1800" dirty="0">
                <a:solidFill>
                  <a:schemeClr val="tx1"/>
                </a:solidFill>
                <a:latin typeface="EB Garamond"/>
                <a:ea typeface="EB Garamond"/>
                <a:cs typeface="EB Garamond"/>
                <a:sym typeface="EB Garamond"/>
              </a:rPr>
              <a:t>There are a number of reasons why it was important for these pamphlets to sound good when read out loud. Can you think what those reasons were? Take a look at the clues below.</a:t>
            </a:r>
          </a:p>
        </p:txBody>
      </p:sp>
      <p:pic>
        <p:nvPicPr>
          <p:cNvPr id="9" name="Graphic 8" descr="Graduation cap">
            <a:extLst>
              <a:ext uri="{FF2B5EF4-FFF2-40B4-BE49-F238E27FC236}">
                <a16:creationId xmlns:a16="http://schemas.microsoft.com/office/drawing/2014/main" id="{702CB15F-3354-4F95-A3E2-714F45632D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1116" y="3698358"/>
            <a:ext cx="1253031" cy="1253031"/>
          </a:xfrm>
          <a:prstGeom prst="rect">
            <a:avLst/>
          </a:prstGeom>
        </p:spPr>
      </p:pic>
      <p:pic>
        <p:nvPicPr>
          <p:cNvPr id="12" name="Graphic 11" descr="Megaphone">
            <a:extLst>
              <a:ext uri="{FF2B5EF4-FFF2-40B4-BE49-F238E27FC236}">
                <a16:creationId xmlns:a16="http://schemas.microsoft.com/office/drawing/2014/main" id="{177AE03F-1AE4-47EC-8E58-B282F9B4B8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6149" y="3698358"/>
            <a:ext cx="1084522" cy="1084522"/>
          </a:xfrm>
          <a:prstGeom prst="rect">
            <a:avLst/>
          </a:prstGeom>
        </p:spPr>
      </p:pic>
      <p:pic>
        <p:nvPicPr>
          <p:cNvPr id="13" name="Graphic 12" descr="Open book">
            <a:extLst>
              <a:ext uri="{FF2B5EF4-FFF2-40B4-BE49-F238E27FC236}">
                <a16:creationId xmlns:a16="http://schemas.microsoft.com/office/drawing/2014/main" id="{2B4F637D-D672-4A45-A91F-2ABDE5E02F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96236" y="3841737"/>
            <a:ext cx="1084521" cy="1084521"/>
          </a:xfrm>
          <a:prstGeom prst="rect">
            <a:avLst/>
          </a:prstGeom>
        </p:spPr>
      </p:pic>
      <p:pic>
        <p:nvPicPr>
          <p:cNvPr id="14" name="Graphic 13" descr="Speech">
            <a:extLst>
              <a:ext uri="{FF2B5EF4-FFF2-40B4-BE49-F238E27FC236}">
                <a16:creationId xmlns:a16="http://schemas.microsoft.com/office/drawing/2014/main" id="{BC5E33EA-F9F0-4397-B9BB-B002829F0E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4520796" y="3555462"/>
            <a:ext cx="1083717" cy="1083717"/>
          </a:xfrm>
          <a:prstGeom prst="rect">
            <a:avLst/>
          </a:prstGeom>
        </p:spPr>
      </p:pic>
      <p:pic>
        <p:nvPicPr>
          <p:cNvPr id="3" name="Graphic 2" descr="Coins">
            <a:extLst>
              <a:ext uri="{FF2B5EF4-FFF2-40B4-BE49-F238E27FC236}">
                <a16:creationId xmlns:a16="http://schemas.microsoft.com/office/drawing/2014/main" id="{C5C38F2C-7D5C-4C9D-8CDF-791609225F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75684" y="3891530"/>
            <a:ext cx="914400" cy="914400"/>
          </a:xfrm>
          <a:prstGeom prst="rect">
            <a:avLst/>
          </a:prstGeom>
        </p:spPr>
      </p:pic>
    </p:spTree>
    <p:extLst>
      <p:ext uri="{BB962C8B-B14F-4D97-AF65-F5344CB8AC3E}">
        <p14:creationId xmlns:p14="http://schemas.microsoft.com/office/powerpoint/2010/main" val="9448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p:nvPr/>
        </p:nvSpPr>
        <p:spPr>
          <a:xfrm>
            <a:off x="8826687" y="2274856"/>
            <a:ext cx="7359300" cy="73863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lang="en-GB" sz="1800" b="1" dirty="0">
              <a:solidFill>
                <a:schemeClr val="lt1"/>
              </a:solidFill>
              <a:latin typeface="EB Garamond"/>
              <a:ea typeface="EB Garamond"/>
              <a:cs typeface="EB Garamond"/>
              <a:sym typeface="EB Garamond"/>
            </a:endParaRPr>
          </a:p>
          <a:p>
            <a:pPr marL="0" lvl="0" indent="0" algn="just" rtl="0">
              <a:spcBef>
                <a:spcPts val="0"/>
              </a:spcBef>
              <a:spcAft>
                <a:spcPts val="0"/>
              </a:spcAft>
              <a:buNone/>
            </a:pPr>
            <a:endParaRPr lang="en-GB" sz="1800" dirty="0">
              <a:solidFill>
                <a:schemeClr val="lt1"/>
              </a:solidFill>
              <a:latin typeface="EB Garamond"/>
              <a:ea typeface="EB Garamond"/>
              <a:cs typeface="EB Garamond"/>
              <a:sym typeface="EB Garamond"/>
            </a:endParaRPr>
          </a:p>
        </p:txBody>
      </p:sp>
      <p:sp>
        <p:nvSpPr>
          <p:cNvPr id="5" name="Rectangle: Rounded Corners 4">
            <a:extLst>
              <a:ext uri="{FF2B5EF4-FFF2-40B4-BE49-F238E27FC236}">
                <a16:creationId xmlns:a16="http://schemas.microsoft.com/office/drawing/2014/main" id="{435CB750-A508-4CC4-BFE4-6B42E843C18F}"/>
              </a:ext>
            </a:extLst>
          </p:cNvPr>
          <p:cNvSpPr/>
          <p:nvPr/>
        </p:nvSpPr>
        <p:spPr>
          <a:xfrm>
            <a:off x="285414" y="1534921"/>
            <a:ext cx="2664692" cy="2881745"/>
          </a:xfrm>
          <a:prstGeom prst="roundRect">
            <a:avLst/>
          </a:prstGeom>
          <a:solidFill>
            <a:srgbClr val="EEEEE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EB Garamond"/>
                <a:ea typeface="EB Garamond"/>
                <a:cs typeface="EB Garamond"/>
                <a:sym typeface="EB Garamond"/>
              </a:rPr>
              <a:t>Remember, not everyone could read, and even fewer people could write, in early modern England. This was still a privilege of a few, and oral traditions - such as telling folk tales by word of mouth - were still very present in this society.</a:t>
            </a:r>
            <a:endParaRPr lang="en-GB" sz="2000" dirty="0">
              <a:solidFill>
                <a:schemeClr val="tx1"/>
              </a:solidFill>
              <a:latin typeface="EB Garamond"/>
              <a:ea typeface="EB Garamond"/>
              <a:cs typeface="EB Garamond"/>
              <a:sym typeface="EB Garamond"/>
            </a:endParaRPr>
          </a:p>
          <a:p>
            <a:pPr algn="ctr"/>
            <a:endParaRPr lang="en-GB" dirty="0"/>
          </a:p>
        </p:txBody>
      </p:sp>
      <p:sp>
        <p:nvSpPr>
          <p:cNvPr id="8" name="Rectangle: Rounded Corners 7">
            <a:extLst>
              <a:ext uri="{FF2B5EF4-FFF2-40B4-BE49-F238E27FC236}">
                <a16:creationId xmlns:a16="http://schemas.microsoft.com/office/drawing/2014/main" id="{A9E1AEFF-1AE0-4CEB-8BEA-97D2E1ABA346}"/>
              </a:ext>
            </a:extLst>
          </p:cNvPr>
          <p:cNvSpPr/>
          <p:nvPr/>
        </p:nvSpPr>
        <p:spPr>
          <a:xfrm>
            <a:off x="3271550" y="1534921"/>
            <a:ext cx="2664692" cy="2881745"/>
          </a:xfrm>
          <a:prstGeom prst="roundRect">
            <a:avLst/>
          </a:prstGeom>
          <a:solidFill>
            <a:srgbClr val="EEEEE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latin typeface="EB Garamond"/>
                <a:ea typeface="EB Garamond"/>
                <a:cs typeface="EB Garamond"/>
                <a:sym typeface="EB Garamond"/>
              </a:rPr>
              <a:t>The way people read in 17th century England was different from the way we read now. It was still far more common for people to read out loud, and texts were written with that in mind. </a:t>
            </a:r>
          </a:p>
        </p:txBody>
      </p:sp>
      <p:sp>
        <p:nvSpPr>
          <p:cNvPr id="9" name="Rectangle: Rounded Corners 8">
            <a:extLst>
              <a:ext uri="{FF2B5EF4-FFF2-40B4-BE49-F238E27FC236}">
                <a16:creationId xmlns:a16="http://schemas.microsoft.com/office/drawing/2014/main" id="{9E7F7FDC-F7FC-44F4-872A-0999430A83F2}"/>
              </a:ext>
            </a:extLst>
          </p:cNvPr>
          <p:cNvSpPr/>
          <p:nvPr/>
        </p:nvSpPr>
        <p:spPr>
          <a:xfrm>
            <a:off x="6183261" y="1534920"/>
            <a:ext cx="2664692" cy="2881745"/>
          </a:xfrm>
          <a:prstGeom prst="roundRect">
            <a:avLst/>
          </a:prstGeom>
          <a:solidFill>
            <a:srgbClr val="EEEEE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just"/>
            <a:r>
              <a:rPr lang="en-GB" sz="1600" dirty="0">
                <a:solidFill>
                  <a:schemeClr val="tx1"/>
                </a:solidFill>
                <a:latin typeface="EB Garamond"/>
                <a:ea typeface="EB Garamond"/>
                <a:cs typeface="EB Garamond"/>
                <a:sym typeface="EB Garamond"/>
              </a:rPr>
              <a:t>Many of these prints were sold in the streets of London with the seller reading them out loud on the street, drawing attention even from people who could not read!</a:t>
            </a:r>
          </a:p>
          <a:p>
            <a:pPr algn="ctr"/>
            <a:endParaRPr lang="en-GB" sz="1600" dirty="0">
              <a:solidFill>
                <a:schemeClr val="tx1"/>
              </a:solidFill>
              <a:latin typeface="EB Garamond"/>
              <a:ea typeface="EB Garamond"/>
              <a:cs typeface="EB Garamond"/>
              <a:sym typeface="EB Garamond"/>
            </a:endParaRPr>
          </a:p>
        </p:txBody>
      </p:sp>
      <p:pic>
        <p:nvPicPr>
          <p:cNvPr id="10" name="Graphic 9" descr="Graduation cap">
            <a:extLst>
              <a:ext uri="{FF2B5EF4-FFF2-40B4-BE49-F238E27FC236}">
                <a16:creationId xmlns:a16="http://schemas.microsoft.com/office/drawing/2014/main" id="{11B15C3D-44AB-4352-ACE4-C294516C4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378" y="100318"/>
            <a:ext cx="1253031" cy="1253031"/>
          </a:xfrm>
          <a:prstGeom prst="rect">
            <a:avLst/>
          </a:prstGeom>
        </p:spPr>
      </p:pic>
      <p:pic>
        <p:nvPicPr>
          <p:cNvPr id="14" name="Graphic 13" descr="Open book">
            <a:extLst>
              <a:ext uri="{FF2B5EF4-FFF2-40B4-BE49-F238E27FC236}">
                <a16:creationId xmlns:a16="http://schemas.microsoft.com/office/drawing/2014/main" id="{E3E830F5-3501-435E-8F75-4DDA21537F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7479" y="268828"/>
            <a:ext cx="1084521" cy="1084521"/>
          </a:xfrm>
          <a:prstGeom prst="rect">
            <a:avLst/>
          </a:prstGeom>
        </p:spPr>
      </p:pic>
      <p:pic>
        <p:nvPicPr>
          <p:cNvPr id="16" name="Graphic 15" descr="Speech">
            <a:extLst>
              <a:ext uri="{FF2B5EF4-FFF2-40B4-BE49-F238E27FC236}">
                <a16:creationId xmlns:a16="http://schemas.microsoft.com/office/drawing/2014/main" id="{7F728BAE-473A-4F67-9CA4-47C62BFF72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4571998" y="269632"/>
            <a:ext cx="1083717" cy="1083717"/>
          </a:xfrm>
          <a:prstGeom prst="rect">
            <a:avLst/>
          </a:prstGeom>
        </p:spPr>
      </p:pic>
      <p:pic>
        <p:nvPicPr>
          <p:cNvPr id="11" name="Graphic 10" descr="Megaphone">
            <a:extLst>
              <a:ext uri="{FF2B5EF4-FFF2-40B4-BE49-F238E27FC236}">
                <a16:creationId xmlns:a16="http://schemas.microsoft.com/office/drawing/2014/main" id="{462F0119-4775-4D45-B78E-8D49D1B032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16282" y="245777"/>
            <a:ext cx="1084522" cy="1084522"/>
          </a:xfrm>
          <a:prstGeom prst="rect">
            <a:avLst/>
          </a:prstGeom>
        </p:spPr>
      </p:pic>
      <p:pic>
        <p:nvPicPr>
          <p:cNvPr id="13" name="Graphic 12" descr="Coins">
            <a:extLst>
              <a:ext uri="{FF2B5EF4-FFF2-40B4-BE49-F238E27FC236}">
                <a16:creationId xmlns:a16="http://schemas.microsoft.com/office/drawing/2014/main" id="{185BBE64-EDB8-4871-A712-2C777D2221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65817" y="438949"/>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5"/>
          <p:cNvSpPr txBox="1"/>
          <p:nvPr/>
        </p:nvSpPr>
        <p:spPr>
          <a:xfrm>
            <a:off x="501450" y="423462"/>
            <a:ext cx="8141100" cy="110796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t-BR" sz="2000" b="1" dirty="0">
                <a:solidFill>
                  <a:schemeClr val="lt1"/>
                </a:solidFill>
                <a:latin typeface="EB Garamond"/>
                <a:ea typeface="EB Garamond"/>
                <a:cs typeface="EB Garamond"/>
                <a:sym typeface="EB Garamond"/>
              </a:rPr>
              <a:t>Pamphlets </a:t>
            </a:r>
            <a:r>
              <a:rPr lang="pt-BR" sz="2000" dirty="0">
                <a:solidFill>
                  <a:schemeClr val="lt1"/>
                </a:solidFill>
                <a:latin typeface="EB Garamond"/>
                <a:ea typeface="EB Garamond"/>
                <a:cs typeface="EB Garamond"/>
                <a:sym typeface="EB Garamond"/>
              </a:rPr>
              <a:t>were a popular form of cheap literature and they could cover a wide range of topics, from politics to witchcraft, and even news (these were called </a:t>
            </a:r>
            <a:r>
              <a:rPr lang="pt-BR" sz="2000" b="1" i="1" dirty="0">
                <a:solidFill>
                  <a:schemeClr val="lt1"/>
                </a:solidFill>
                <a:latin typeface="EB Garamond"/>
                <a:ea typeface="EB Garamond"/>
                <a:cs typeface="EB Garamond"/>
                <a:sym typeface="EB Garamond"/>
              </a:rPr>
              <a:t>newsbooks</a:t>
            </a:r>
            <a:r>
              <a:rPr lang="pt-BR" sz="2000" dirty="0">
                <a:solidFill>
                  <a:schemeClr val="lt1"/>
                </a:solidFill>
                <a:latin typeface="EB Garamond"/>
                <a:ea typeface="EB Garamond"/>
                <a:cs typeface="EB Garamond"/>
                <a:sym typeface="EB Garamond"/>
              </a:rPr>
              <a:t>).</a:t>
            </a:r>
            <a:endParaRPr sz="2000" dirty="0">
              <a:solidFill>
                <a:schemeClr val="lt1"/>
              </a:solidFill>
              <a:latin typeface="EB Garamond"/>
              <a:ea typeface="EB Garamond"/>
              <a:cs typeface="EB Garamond"/>
              <a:sym typeface="EB Garamond"/>
            </a:endParaRPr>
          </a:p>
        </p:txBody>
      </p:sp>
      <p:pic>
        <p:nvPicPr>
          <p:cNvPr id="143" name="Google Shape;14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2174" y="1833401"/>
            <a:ext cx="4062674" cy="3048772"/>
          </a:xfrm>
          <a:prstGeom prst="rect">
            <a:avLst/>
          </a:prstGeom>
          <a:noFill/>
          <a:ln>
            <a:noFill/>
          </a:ln>
        </p:spPr>
      </p:pic>
      <p:pic>
        <p:nvPicPr>
          <p:cNvPr id="144" name="Google Shape;144;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18361" y="1833400"/>
            <a:ext cx="4541015" cy="3048774"/>
          </a:xfrm>
          <a:prstGeom prst="rect">
            <a:avLst/>
          </a:prstGeom>
          <a:noFill/>
          <a:ln>
            <a:noFill/>
          </a:ln>
        </p:spPr>
      </p:pic>
      <p:sp>
        <p:nvSpPr>
          <p:cNvPr id="145" name="Google Shape;145;p25"/>
          <p:cNvSpPr txBox="1"/>
          <p:nvPr/>
        </p:nvSpPr>
        <p:spPr>
          <a:xfrm>
            <a:off x="42963" y="4820400"/>
            <a:ext cx="43611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900">
                <a:solidFill>
                  <a:schemeClr val="lt1"/>
                </a:solidFill>
                <a:latin typeface="EB Garamond"/>
                <a:ea typeface="EB Garamond"/>
                <a:cs typeface="EB Garamond"/>
                <a:sym typeface="EB Garamond"/>
              </a:rPr>
              <a:t>Example of an unfolded pamphlet, University of Liverpool Library, SPEC LGP 167 1st copy.</a:t>
            </a:r>
            <a:endParaRPr sz="900">
              <a:solidFill>
                <a:schemeClr val="lt1"/>
              </a:solidFill>
              <a:latin typeface="EB Garamond"/>
              <a:ea typeface="EB Garamond"/>
              <a:cs typeface="EB Garamond"/>
              <a:sym typeface="EB Garamond"/>
            </a:endParaRPr>
          </a:p>
        </p:txBody>
      </p:sp>
      <p:sp>
        <p:nvSpPr>
          <p:cNvPr id="146" name="Google Shape;146;p25"/>
          <p:cNvSpPr txBox="1"/>
          <p:nvPr/>
        </p:nvSpPr>
        <p:spPr>
          <a:xfrm>
            <a:off x="5138375" y="4820400"/>
            <a:ext cx="3921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900">
                <a:solidFill>
                  <a:schemeClr val="lt1"/>
                </a:solidFill>
                <a:latin typeface="EB Garamond"/>
                <a:ea typeface="EB Garamond"/>
                <a:cs typeface="EB Garamond"/>
                <a:sym typeface="EB Garamond"/>
              </a:rPr>
              <a:t>Example of 17th century pamphlet. British Library, Thomason Tracts, E.388[2].</a:t>
            </a:r>
            <a:endParaRPr sz="900">
              <a:solidFill>
                <a:schemeClr val="lt1"/>
              </a:solidFill>
              <a:latin typeface="EB Garamond"/>
              <a:ea typeface="EB Garamond"/>
              <a:cs typeface="EB Garamond"/>
              <a:sym typeface="EB 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500"/>
                                        <p:tgtEl>
                                          <p:spTgt spid="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500"/>
                                        <p:tgtEl>
                                          <p:spTgt spid="146"/>
                                        </p:tgtEl>
                                      </p:cBhvr>
                                    </p:animEffect>
                                  </p:childTnLst>
                                </p:cTn>
                              </p:par>
                              <p:par>
                                <p:cTn id="17" presetID="10" presetClass="entr" presetSubtype="0"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6"/>
          <p:cNvSpPr txBox="1"/>
          <p:nvPr/>
        </p:nvSpPr>
        <p:spPr>
          <a:xfrm>
            <a:off x="526832" y="835890"/>
            <a:ext cx="3495300" cy="389334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700" dirty="0">
              <a:solidFill>
                <a:schemeClr val="lt1"/>
              </a:solidFill>
              <a:latin typeface="EB Garamond"/>
              <a:ea typeface="EB Garamond"/>
              <a:cs typeface="EB Garamond"/>
              <a:sym typeface="EB Garamond"/>
            </a:endParaRPr>
          </a:p>
          <a:p>
            <a:pPr marL="285750" lvl="0" indent="-285750" algn="just" rtl="0">
              <a:spcBef>
                <a:spcPts val="0"/>
              </a:spcBef>
              <a:spcAft>
                <a:spcPts val="0"/>
              </a:spcAft>
              <a:buClr>
                <a:schemeClr val="bg1"/>
              </a:buClr>
              <a:buFont typeface="Arial" panose="020B0604020202020204" pitchFamily="34" charset="0"/>
              <a:buChar char="•"/>
            </a:pPr>
            <a:r>
              <a:rPr lang="pt-BR" sz="1600" dirty="0">
                <a:solidFill>
                  <a:schemeClr val="bg1"/>
                </a:solidFill>
                <a:latin typeface="EB Garamond"/>
                <a:ea typeface="EB Garamond"/>
                <a:cs typeface="EB Garamond"/>
                <a:sym typeface="EB Garamond"/>
              </a:rPr>
              <a:t>A </a:t>
            </a:r>
            <a:r>
              <a:rPr lang="pt-BR" sz="1600" b="1" dirty="0">
                <a:solidFill>
                  <a:schemeClr val="bg1"/>
                </a:solidFill>
                <a:latin typeface="EB Garamond"/>
                <a:ea typeface="EB Garamond"/>
                <a:cs typeface="EB Garamond"/>
                <a:sym typeface="EB Garamond"/>
              </a:rPr>
              <a:t>folio </a:t>
            </a:r>
            <a:r>
              <a:rPr lang="pt-BR" sz="1600" dirty="0">
                <a:solidFill>
                  <a:schemeClr val="bg1"/>
                </a:solidFill>
                <a:latin typeface="EB Garamond"/>
                <a:ea typeface="EB Garamond"/>
                <a:cs typeface="EB Garamond"/>
                <a:sym typeface="EB Garamond"/>
              </a:rPr>
              <a:t>was composed of a sheet of paper folded only once, resulting in a larger pamphlet with 2 leaves and 4 pages of printed text.</a:t>
            </a:r>
          </a:p>
          <a:p>
            <a:pPr lvl="0" algn="just" rtl="0">
              <a:spcBef>
                <a:spcPts val="0"/>
              </a:spcBef>
              <a:spcAft>
                <a:spcPts val="0"/>
              </a:spcAft>
              <a:buClr>
                <a:schemeClr val="bg1"/>
              </a:buClr>
            </a:pPr>
            <a:endParaRPr lang="pt-BR" sz="1600" dirty="0">
              <a:solidFill>
                <a:schemeClr val="bg1"/>
              </a:solidFill>
              <a:latin typeface="EB Garamond"/>
              <a:ea typeface="EB Garamond"/>
              <a:cs typeface="EB Garamond"/>
              <a:sym typeface="EB Garamond"/>
            </a:endParaRPr>
          </a:p>
          <a:p>
            <a:pPr marL="285750" lvl="0" indent="-285750" algn="just" rtl="0">
              <a:spcBef>
                <a:spcPts val="0"/>
              </a:spcBef>
              <a:spcAft>
                <a:spcPts val="0"/>
              </a:spcAft>
              <a:buClr>
                <a:schemeClr val="bg1"/>
              </a:buClr>
              <a:buFont typeface="Arial" panose="020B0604020202020204" pitchFamily="34" charset="0"/>
              <a:buChar char="•"/>
            </a:pPr>
            <a:r>
              <a:rPr lang="pt-BR" sz="1600" dirty="0">
                <a:solidFill>
                  <a:schemeClr val="lt1"/>
                </a:solidFill>
                <a:latin typeface="EB Garamond"/>
                <a:ea typeface="EB Garamond"/>
                <a:cs typeface="EB Garamond"/>
                <a:sym typeface="EB Garamond"/>
              </a:rPr>
              <a:t>In a </a:t>
            </a:r>
            <a:r>
              <a:rPr lang="pt-BR" sz="1600" b="1" dirty="0">
                <a:solidFill>
                  <a:schemeClr val="lt1"/>
                </a:solidFill>
                <a:latin typeface="EB Garamond"/>
                <a:ea typeface="EB Garamond"/>
                <a:cs typeface="EB Garamond"/>
                <a:sym typeface="EB Garamond"/>
              </a:rPr>
              <a:t>quarto </a:t>
            </a:r>
            <a:r>
              <a:rPr lang="pt-BR" sz="1600" dirty="0">
                <a:solidFill>
                  <a:schemeClr val="lt1"/>
                </a:solidFill>
                <a:latin typeface="EB Garamond"/>
                <a:ea typeface="EB Garamond"/>
                <a:cs typeface="EB Garamond"/>
                <a:sym typeface="EB Garamond"/>
              </a:rPr>
              <a:t>the sheet was folded twice, forming a slightly smaller pamphlet with 4 leaves and 8 pages of printed text.</a:t>
            </a:r>
          </a:p>
          <a:p>
            <a:pPr lvl="0" algn="just" rtl="0">
              <a:spcBef>
                <a:spcPts val="0"/>
              </a:spcBef>
              <a:spcAft>
                <a:spcPts val="0"/>
              </a:spcAft>
              <a:buClr>
                <a:schemeClr val="bg1"/>
              </a:buClr>
            </a:pPr>
            <a:endParaRPr lang="pt-BR" sz="1600" dirty="0">
              <a:solidFill>
                <a:schemeClr val="lt1"/>
              </a:solidFill>
              <a:latin typeface="EB Garamond"/>
              <a:ea typeface="EB Garamond"/>
              <a:cs typeface="EB Garamond"/>
              <a:sym typeface="EB Garamond"/>
            </a:endParaRPr>
          </a:p>
          <a:p>
            <a:pPr marL="285750" lvl="0" indent="-285750" algn="just" rtl="0">
              <a:spcBef>
                <a:spcPts val="0"/>
              </a:spcBef>
              <a:spcAft>
                <a:spcPts val="0"/>
              </a:spcAft>
              <a:buClr>
                <a:schemeClr val="bg1"/>
              </a:buClr>
              <a:buFont typeface="Arial" panose="020B0604020202020204" pitchFamily="34" charset="0"/>
              <a:buChar char="•"/>
            </a:pPr>
            <a:r>
              <a:rPr lang="pt-BR" sz="1600" dirty="0">
                <a:solidFill>
                  <a:schemeClr val="lt1"/>
                </a:solidFill>
                <a:latin typeface="EB Garamond"/>
                <a:ea typeface="EB Garamond"/>
                <a:cs typeface="EB Garamond"/>
                <a:sym typeface="EB Garamond"/>
              </a:rPr>
              <a:t>An </a:t>
            </a:r>
            <a:r>
              <a:rPr lang="pt-BR" sz="1600" b="1" dirty="0">
                <a:solidFill>
                  <a:schemeClr val="lt1"/>
                </a:solidFill>
                <a:latin typeface="EB Garamond"/>
                <a:ea typeface="EB Garamond"/>
                <a:cs typeface="EB Garamond"/>
                <a:sym typeface="EB Garamond"/>
              </a:rPr>
              <a:t>octavo </a:t>
            </a:r>
            <a:r>
              <a:rPr lang="pt-BR" sz="1600" dirty="0">
                <a:solidFill>
                  <a:schemeClr val="lt1"/>
                </a:solidFill>
                <a:latin typeface="EB Garamond"/>
                <a:ea typeface="EB Garamond"/>
                <a:cs typeface="EB Garamond"/>
                <a:sym typeface="EB Garamond"/>
              </a:rPr>
              <a:t>was made by folding the paper sheet three times, resulting in a small pamphlet with 8 leaves and 16 pages of printed text.</a:t>
            </a:r>
            <a:endParaRPr sz="1600" dirty="0">
              <a:solidFill>
                <a:schemeClr val="lt1"/>
              </a:solidFill>
              <a:latin typeface="EB Garamond"/>
              <a:ea typeface="EB Garamond"/>
              <a:cs typeface="EB Garamond"/>
              <a:sym typeface="EB Garamond"/>
            </a:endParaRPr>
          </a:p>
        </p:txBody>
      </p:sp>
      <p:sp>
        <p:nvSpPr>
          <p:cNvPr id="153" name="Google Shape;153;p26"/>
          <p:cNvSpPr txBox="1"/>
          <p:nvPr/>
        </p:nvSpPr>
        <p:spPr>
          <a:xfrm>
            <a:off x="4662865" y="4874238"/>
            <a:ext cx="4318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dirty="0">
                <a:solidFill>
                  <a:schemeClr val="lt1"/>
                </a:solidFill>
                <a:latin typeface="EB Garamond"/>
                <a:ea typeface="EB Garamond"/>
                <a:cs typeface="EB Garamond"/>
                <a:sym typeface="EB Garamond"/>
              </a:rPr>
              <a:t>Source: https://www.gutenberg.org/files/47089/47089-h/47089-h.htm#pageindex</a:t>
            </a:r>
            <a:endParaRPr sz="1000" dirty="0">
              <a:solidFill>
                <a:schemeClr val="lt1"/>
              </a:solidFill>
              <a:latin typeface="EB Garamond"/>
              <a:ea typeface="EB Garamond"/>
              <a:cs typeface="EB Garamond"/>
              <a:sym typeface="EB Garamond"/>
            </a:endParaRPr>
          </a:p>
        </p:txBody>
      </p:sp>
      <p:sp>
        <p:nvSpPr>
          <p:cNvPr id="2" name="Rectangle 1">
            <a:extLst>
              <a:ext uri="{FF2B5EF4-FFF2-40B4-BE49-F238E27FC236}">
                <a16:creationId xmlns:a16="http://schemas.microsoft.com/office/drawing/2014/main" id="{A26BF414-AA68-4494-8E90-EFC6A4633B56}"/>
              </a:ext>
            </a:extLst>
          </p:cNvPr>
          <p:cNvSpPr/>
          <p:nvPr/>
        </p:nvSpPr>
        <p:spPr>
          <a:xfrm>
            <a:off x="318977" y="187439"/>
            <a:ext cx="8540947" cy="677108"/>
          </a:xfrm>
          <a:prstGeom prst="rect">
            <a:avLst/>
          </a:prstGeom>
        </p:spPr>
        <p:txBody>
          <a:bodyPr wrap="square">
            <a:spAutoFit/>
          </a:bodyPr>
          <a:lstStyle/>
          <a:p>
            <a:pPr lvl="0" algn="just"/>
            <a:r>
              <a:rPr lang="en-GB" sz="1900" dirty="0">
                <a:solidFill>
                  <a:schemeClr val="lt1"/>
                </a:solidFill>
                <a:latin typeface="EB Garamond"/>
                <a:ea typeface="EB Garamond"/>
                <a:cs typeface="EB Garamond"/>
                <a:sym typeface="EB Garamond"/>
              </a:rPr>
              <a:t>The size of a pamphlet varied depending on how many times the paper sheet was folded in order to create the pages:</a:t>
            </a:r>
          </a:p>
        </p:txBody>
      </p:sp>
      <p:grpSp>
        <p:nvGrpSpPr>
          <p:cNvPr id="3" name="Group 2">
            <a:extLst>
              <a:ext uri="{FF2B5EF4-FFF2-40B4-BE49-F238E27FC236}">
                <a16:creationId xmlns:a16="http://schemas.microsoft.com/office/drawing/2014/main" id="{9930EFF0-6EC0-4045-9655-730F149D206E}"/>
              </a:ext>
            </a:extLst>
          </p:cNvPr>
          <p:cNvGrpSpPr/>
          <p:nvPr/>
        </p:nvGrpSpPr>
        <p:grpSpPr>
          <a:xfrm>
            <a:off x="4741668" y="909598"/>
            <a:ext cx="3836559" cy="1244142"/>
            <a:chOff x="2274482" y="1104856"/>
            <a:chExt cx="4539072" cy="1471957"/>
          </a:xfrm>
        </p:grpSpPr>
        <p:pic>
          <p:nvPicPr>
            <p:cNvPr id="6" name="Google Shape;151;p26">
              <a:extLst>
                <a:ext uri="{FF2B5EF4-FFF2-40B4-BE49-F238E27FC236}">
                  <a16:creationId xmlns:a16="http://schemas.microsoft.com/office/drawing/2014/main" id="{B8C4875F-31FB-4728-8588-2D7A52441C4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74482" y="1104856"/>
              <a:ext cx="1524808" cy="1466894"/>
            </a:xfrm>
            <a:prstGeom prst="rect">
              <a:avLst/>
            </a:prstGeom>
            <a:noFill/>
            <a:ln>
              <a:noFill/>
            </a:ln>
          </p:spPr>
        </p:pic>
        <p:pic>
          <p:nvPicPr>
            <p:cNvPr id="7" name="Google Shape;151;p26">
              <a:extLst>
                <a:ext uri="{FF2B5EF4-FFF2-40B4-BE49-F238E27FC236}">
                  <a16:creationId xmlns:a16="http://schemas.microsoft.com/office/drawing/2014/main" id="{9B3C2B8F-C6A3-44F1-84F1-91CC5887CD4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3938" y="1104856"/>
              <a:ext cx="1524808" cy="1466894"/>
            </a:xfrm>
            <a:prstGeom prst="rect">
              <a:avLst/>
            </a:prstGeom>
            <a:noFill/>
            <a:ln>
              <a:noFill/>
            </a:ln>
          </p:spPr>
        </p:pic>
        <p:pic>
          <p:nvPicPr>
            <p:cNvPr id="8" name="Google Shape;151;p26">
              <a:extLst>
                <a:ext uri="{FF2B5EF4-FFF2-40B4-BE49-F238E27FC236}">
                  <a16:creationId xmlns:a16="http://schemas.microsoft.com/office/drawing/2014/main" id="{892CE5C0-99FC-4C2A-BFEB-1FCD226B4CF2}"/>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88746" y="1104856"/>
              <a:ext cx="1524808" cy="1471957"/>
            </a:xfrm>
            <a:prstGeom prst="rect">
              <a:avLst/>
            </a:prstGeom>
            <a:noFill/>
            <a:ln>
              <a:noFill/>
            </a:ln>
          </p:spPr>
        </p:pic>
      </p:grpSp>
      <p:grpSp>
        <p:nvGrpSpPr>
          <p:cNvPr id="5" name="Group 4">
            <a:extLst>
              <a:ext uri="{FF2B5EF4-FFF2-40B4-BE49-F238E27FC236}">
                <a16:creationId xmlns:a16="http://schemas.microsoft.com/office/drawing/2014/main" id="{0ADACA03-3CD8-4877-959E-B945649410BB}"/>
              </a:ext>
            </a:extLst>
          </p:cNvPr>
          <p:cNvGrpSpPr/>
          <p:nvPr/>
        </p:nvGrpSpPr>
        <p:grpSpPr>
          <a:xfrm>
            <a:off x="4741669" y="2282983"/>
            <a:ext cx="3875500" cy="1256571"/>
            <a:chOff x="4741669" y="2282983"/>
            <a:chExt cx="3875500" cy="1256571"/>
          </a:xfrm>
        </p:grpSpPr>
        <p:pic>
          <p:nvPicPr>
            <p:cNvPr id="151" name="Google Shape;151;p2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41669" y="2282983"/>
              <a:ext cx="1299304" cy="1256571"/>
            </a:xfrm>
            <a:prstGeom prst="rect">
              <a:avLst/>
            </a:prstGeom>
            <a:noFill/>
            <a:ln>
              <a:noFill/>
            </a:ln>
          </p:spPr>
        </p:pic>
        <p:pic>
          <p:nvPicPr>
            <p:cNvPr id="10" name="Google Shape;151;p26">
              <a:extLst>
                <a:ext uri="{FF2B5EF4-FFF2-40B4-BE49-F238E27FC236}">
                  <a16:creationId xmlns:a16="http://schemas.microsoft.com/office/drawing/2014/main" id="{C6B32545-9B26-4DAD-B246-E7EA5EEEF5CE}"/>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29767" y="2282983"/>
              <a:ext cx="1299304" cy="1256571"/>
            </a:xfrm>
            <a:prstGeom prst="rect">
              <a:avLst/>
            </a:prstGeom>
            <a:noFill/>
            <a:ln>
              <a:noFill/>
            </a:ln>
          </p:spPr>
        </p:pic>
        <p:pic>
          <p:nvPicPr>
            <p:cNvPr id="11" name="Google Shape;151;p26">
              <a:extLst>
                <a:ext uri="{FF2B5EF4-FFF2-40B4-BE49-F238E27FC236}">
                  <a16:creationId xmlns:a16="http://schemas.microsoft.com/office/drawing/2014/main" id="{616C8840-A8F4-4969-A734-8FF6E51EA261}"/>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317865" y="2282983"/>
              <a:ext cx="1299304" cy="1256571"/>
            </a:xfrm>
            <a:prstGeom prst="rect">
              <a:avLst/>
            </a:prstGeom>
            <a:noFill/>
            <a:ln>
              <a:noFill/>
            </a:ln>
          </p:spPr>
        </p:pic>
      </p:grpSp>
      <p:grpSp>
        <p:nvGrpSpPr>
          <p:cNvPr id="9" name="Group 8">
            <a:extLst>
              <a:ext uri="{FF2B5EF4-FFF2-40B4-BE49-F238E27FC236}">
                <a16:creationId xmlns:a16="http://schemas.microsoft.com/office/drawing/2014/main" id="{8A04282F-A677-4040-B9AD-A0932D71E277}"/>
              </a:ext>
            </a:extLst>
          </p:cNvPr>
          <p:cNvGrpSpPr/>
          <p:nvPr/>
        </p:nvGrpSpPr>
        <p:grpSpPr>
          <a:xfrm>
            <a:off x="4741668" y="3661966"/>
            <a:ext cx="3875500" cy="1257642"/>
            <a:chOff x="4741668" y="3661966"/>
            <a:chExt cx="3875500" cy="1257642"/>
          </a:xfrm>
        </p:grpSpPr>
        <p:pic>
          <p:nvPicPr>
            <p:cNvPr id="13" name="Google Shape;151;p26">
              <a:extLst>
                <a:ext uri="{FF2B5EF4-FFF2-40B4-BE49-F238E27FC236}">
                  <a16:creationId xmlns:a16="http://schemas.microsoft.com/office/drawing/2014/main" id="{A64FB7D3-612F-45C7-ACA1-B2313EF13D0B}"/>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741668" y="3661966"/>
              <a:ext cx="1378810" cy="1256570"/>
            </a:xfrm>
            <a:prstGeom prst="rect">
              <a:avLst/>
            </a:prstGeom>
            <a:noFill/>
            <a:ln>
              <a:noFill/>
            </a:ln>
          </p:spPr>
        </p:pic>
        <p:pic>
          <p:nvPicPr>
            <p:cNvPr id="14" name="Google Shape;151;p26">
              <a:extLst>
                <a:ext uri="{FF2B5EF4-FFF2-40B4-BE49-F238E27FC236}">
                  <a16:creationId xmlns:a16="http://schemas.microsoft.com/office/drawing/2014/main" id="{E3E3DFA6-81D1-4DD9-84FF-B520C4B5F561}"/>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r="-3155"/>
            <a:stretch/>
          </p:blipFill>
          <p:spPr>
            <a:xfrm>
              <a:off x="6060905" y="3663037"/>
              <a:ext cx="1378810" cy="1256571"/>
            </a:xfrm>
            <a:prstGeom prst="rect">
              <a:avLst/>
            </a:prstGeom>
            <a:noFill/>
            <a:ln>
              <a:noFill/>
            </a:ln>
          </p:spPr>
        </p:pic>
        <p:pic>
          <p:nvPicPr>
            <p:cNvPr id="15" name="Google Shape;151;p26">
              <a:extLst>
                <a:ext uri="{FF2B5EF4-FFF2-40B4-BE49-F238E27FC236}">
                  <a16:creationId xmlns:a16="http://schemas.microsoft.com/office/drawing/2014/main" id="{D2674D5E-7080-4A6A-B172-CD050AEF64CD}"/>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369547" y="3663037"/>
              <a:ext cx="1247621" cy="125657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2">
                                            <p:txEl>
                                              <p:pRg st="3" end="3"/>
                                            </p:txEl>
                                          </p:spTgt>
                                        </p:tgtEl>
                                        <p:attrNameLst>
                                          <p:attrName>style.visibility</p:attrName>
                                        </p:attrNameLst>
                                      </p:cBhvr>
                                      <p:to>
                                        <p:strVal val="visible"/>
                                      </p:to>
                                    </p:set>
                                    <p:animEffect transition="in" filter="fade">
                                      <p:cBhvr>
                                        <p:cTn id="20" dur="500"/>
                                        <p:tgtEl>
                                          <p:spTgt spid="15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2">
                                            <p:txEl>
                                              <p:pRg st="5" end="5"/>
                                            </p:txEl>
                                          </p:spTgt>
                                        </p:tgtEl>
                                        <p:attrNameLst>
                                          <p:attrName>style.visibility</p:attrName>
                                        </p:attrNameLst>
                                      </p:cBhvr>
                                      <p:to>
                                        <p:strVal val="visible"/>
                                      </p:to>
                                    </p:set>
                                    <p:animEffect transition="in" filter="fade">
                                      <p:cBhvr>
                                        <p:cTn id="28" dur="500"/>
                                        <p:tgtEl>
                                          <p:spTgt spid="15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341688"/>
            <a:ext cx="8839204" cy="2460130"/>
          </a:xfrm>
          <a:prstGeom prst="rect">
            <a:avLst/>
          </a:prstGeom>
          <a:noFill/>
          <a:ln>
            <a:noFill/>
          </a:ln>
        </p:spPr>
      </p:pic>
      <p:sp>
        <p:nvSpPr>
          <p:cNvPr id="160" name="Google Shape;160;p27"/>
          <p:cNvSpPr/>
          <p:nvPr/>
        </p:nvSpPr>
        <p:spPr>
          <a:xfrm rot="10796319">
            <a:off x="1584481" y="786187"/>
            <a:ext cx="280200" cy="508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rot="10800000">
            <a:off x="4431900" y="786325"/>
            <a:ext cx="280200" cy="5079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rot="10800000">
            <a:off x="7132850" y="786338"/>
            <a:ext cx="280200" cy="5079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txBox="1"/>
          <p:nvPr/>
        </p:nvSpPr>
        <p:spPr>
          <a:xfrm>
            <a:off x="34500" y="4593200"/>
            <a:ext cx="8991600" cy="600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t-BR" sz="900" b="1">
                <a:solidFill>
                  <a:schemeClr val="lt1"/>
                </a:solidFill>
                <a:latin typeface="EB Garamond"/>
                <a:ea typeface="EB Garamond"/>
                <a:cs typeface="EB Garamond"/>
                <a:sym typeface="EB Garamond"/>
              </a:rPr>
              <a:t>Octavo: </a:t>
            </a:r>
            <a:r>
              <a:rPr lang="pt-BR" sz="900">
                <a:solidFill>
                  <a:schemeClr val="lt1"/>
                </a:solidFill>
                <a:latin typeface="EB Garamond"/>
                <a:ea typeface="EB Garamond"/>
                <a:cs typeface="EB Garamond"/>
                <a:sym typeface="EB Garamond"/>
              </a:rPr>
              <a:t>Thomas Middleton, </a:t>
            </a:r>
            <a:r>
              <a:rPr lang="pt-BR" sz="900" i="1">
                <a:solidFill>
                  <a:schemeClr val="lt1"/>
                </a:solidFill>
                <a:latin typeface="EB Garamond"/>
                <a:ea typeface="EB Garamond"/>
                <a:cs typeface="EB Garamond"/>
                <a:sym typeface="EB Garamond"/>
              </a:rPr>
              <a:t>No wit [or] help like a woman's</a:t>
            </a:r>
            <a:r>
              <a:rPr lang="pt-BR" sz="900">
                <a:solidFill>
                  <a:schemeClr val="lt1"/>
                </a:solidFill>
                <a:latin typeface="EB Garamond"/>
                <a:ea typeface="EB Garamond"/>
                <a:cs typeface="EB Garamond"/>
                <a:sym typeface="EB Garamond"/>
              </a:rPr>
              <a:t> (1657) [Wing M1985] // Shelfmark: PR2714.M7 1657 (Eberly Family Special Collections Library, PSU Libraries)</a:t>
            </a:r>
            <a:endParaRPr sz="900">
              <a:solidFill>
                <a:schemeClr val="lt1"/>
              </a:solidFill>
              <a:latin typeface="EB Garamond"/>
              <a:ea typeface="EB Garamond"/>
              <a:cs typeface="EB Garamond"/>
              <a:sym typeface="EB Garamond"/>
            </a:endParaRPr>
          </a:p>
          <a:p>
            <a:pPr marL="0" lvl="0" indent="0" algn="just" rtl="0">
              <a:spcBef>
                <a:spcPts val="0"/>
              </a:spcBef>
              <a:spcAft>
                <a:spcPts val="0"/>
              </a:spcAft>
              <a:buNone/>
            </a:pPr>
            <a:r>
              <a:rPr lang="pt-BR" sz="900" b="1">
                <a:solidFill>
                  <a:schemeClr val="lt1"/>
                </a:solidFill>
                <a:latin typeface="EB Garamond"/>
                <a:ea typeface="EB Garamond"/>
                <a:cs typeface="EB Garamond"/>
                <a:sym typeface="EB Garamond"/>
              </a:rPr>
              <a:t>Quarto: </a:t>
            </a:r>
            <a:r>
              <a:rPr lang="pt-BR" sz="900">
                <a:solidFill>
                  <a:schemeClr val="lt1"/>
                </a:solidFill>
                <a:latin typeface="EB Garamond"/>
                <a:ea typeface="EB Garamond"/>
                <a:cs typeface="EB Garamond"/>
                <a:sym typeface="EB Garamond"/>
              </a:rPr>
              <a:t>Christopher Marlowe, </a:t>
            </a:r>
            <a:r>
              <a:rPr lang="pt-BR" sz="900" i="1">
                <a:solidFill>
                  <a:schemeClr val="lt1"/>
                </a:solidFill>
                <a:latin typeface="EB Garamond"/>
                <a:ea typeface="EB Garamond"/>
                <a:cs typeface="EB Garamond"/>
                <a:sym typeface="EB Garamond"/>
              </a:rPr>
              <a:t>Tamburlaine the greate ... the second parte</a:t>
            </a:r>
            <a:r>
              <a:rPr lang="pt-BR" sz="900">
                <a:solidFill>
                  <a:schemeClr val="lt1"/>
                </a:solidFill>
                <a:latin typeface="EB Garamond"/>
                <a:ea typeface="EB Garamond"/>
                <a:cs typeface="EB Garamond"/>
                <a:sym typeface="EB Garamond"/>
              </a:rPr>
              <a:t> (1606) [STC 17428a] // Shelfmark: PR2669.A1 1606 (Eberly Family Special Collections Library, PSU Libraries)</a:t>
            </a:r>
            <a:endParaRPr sz="900">
              <a:solidFill>
                <a:schemeClr val="lt1"/>
              </a:solidFill>
              <a:latin typeface="EB Garamond"/>
              <a:ea typeface="EB Garamond"/>
              <a:cs typeface="EB Garamond"/>
              <a:sym typeface="EB Garamond"/>
            </a:endParaRPr>
          </a:p>
          <a:p>
            <a:pPr marL="0" lvl="0" indent="0" algn="just" rtl="0">
              <a:spcBef>
                <a:spcPts val="0"/>
              </a:spcBef>
              <a:spcAft>
                <a:spcPts val="0"/>
              </a:spcAft>
              <a:buNone/>
            </a:pPr>
            <a:r>
              <a:rPr lang="pt-BR" sz="900" b="1">
                <a:solidFill>
                  <a:schemeClr val="lt1"/>
                </a:solidFill>
                <a:latin typeface="EB Garamond"/>
                <a:ea typeface="EB Garamond"/>
                <a:cs typeface="EB Garamond"/>
                <a:sym typeface="EB Garamond"/>
              </a:rPr>
              <a:t>Folio: </a:t>
            </a:r>
            <a:r>
              <a:rPr lang="pt-BR" sz="900">
                <a:solidFill>
                  <a:schemeClr val="lt1"/>
                </a:solidFill>
                <a:latin typeface="EB Garamond"/>
                <a:ea typeface="EB Garamond"/>
                <a:cs typeface="EB Garamond"/>
                <a:sym typeface="EB Garamond"/>
              </a:rPr>
              <a:t>Fernando de Rojas (trans. James Mabbe), </a:t>
            </a:r>
            <a:r>
              <a:rPr lang="pt-BR" sz="900" i="1">
                <a:solidFill>
                  <a:schemeClr val="lt1"/>
                </a:solidFill>
                <a:latin typeface="EB Garamond"/>
                <a:ea typeface="EB Garamond"/>
                <a:cs typeface="EB Garamond"/>
                <a:sym typeface="EB Garamond"/>
              </a:rPr>
              <a:t>The Spanish Bawd</a:t>
            </a:r>
            <a:r>
              <a:rPr lang="pt-BR" sz="900">
                <a:solidFill>
                  <a:schemeClr val="lt1"/>
                </a:solidFill>
                <a:latin typeface="EB Garamond"/>
                <a:ea typeface="EB Garamond"/>
                <a:cs typeface="EB Garamond"/>
                <a:sym typeface="EB Garamond"/>
              </a:rPr>
              <a:t> (1631) [STC 4911] // Shelfmark: PQ6427.E56 1631 (Eberly Family Special Collections Library, PSU Libraries)</a:t>
            </a:r>
            <a:endParaRPr sz="900">
              <a:solidFill>
                <a:schemeClr val="lt1"/>
              </a:solidFill>
              <a:latin typeface="EB Garamond"/>
              <a:ea typeface="EB Garamond"/>
              <a:cs typeface="EB Garamond"/>
              <a:sym typeface="EB Garamond"/>
            </a:endParaRPr>
          </a:p>
        </p:txBody>
      </p:sp>
      <p:sp>
        <p:nvSpPr>
          <p:cNvPr id="164" name="Google Shape;164;p27"/>
          <p:cNvSpPr txBox="1"/>
          <p:nvPr/>
        </p:nvSpPr>
        <p:spPr>
          <a:xfrm>
            <a:off x="3236850" y="3849300"/>
            <a:ext cx="2670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a:solidFill>
                  <a:schemeClr val="lt1"/>
                </a:solidFill>
                <a:latin typeface="EB Garamond"/>
                <a:ea typeface="EB Garamond"/>
                <a:cs typeface="EB Garamond"/>
                <a:sym typeface="EB Garamond"/>
              </a:rPr>
              <a:t>Photo by: Clair M. L. Bourne.</a:t>
            </a:r>
            <a:endParaRPr>
              <a:solidFill>
                <a:schemeClr val="lt1"/>
              </a:solidFill>
              <a:latin typeface="EB Garamond"/>
              <a:ea typeface="EB Garamond"/>
              <a:cs typeface="EB Garamond"/>
              <a:sym typeface="EB Garamond"/>
            </a:endParaRPr>
          </a:p>
        </p:txBody>
      </p:sp>
      <p:sp>
        <p:nvSpPr>
          <p:cNvPr id="2" name="Rectangle 1">
            <a:extLst>
              <a:ext uri="{FF2B5EF4-FFF2-40B4-BE49-F238E27FC236}">
                <a16:creationId xmlns:a16="http://schemas.microsoft.com/office/drawing/2014/main" id="{B2D699D9-4EB0-4136-95AC-784C22C0B512}"/>
              </a:ext>
            </a:extLst>
          </p:cNvPr>
          <p:cNvSpPr/>
          <p:nvPr/>
        </p:nvSpPr>
        <p:spPr>
          <a:xfrm>
            <a:off x="518962" y="214077"/>
            <a:ext cx="2411238" cy="400110"/>
          </a:xfrm>
          <a:prstGeom prst="rect">
            <a:avLst/>
          </a:prstGeom>
        </p:spPr>
        <p:txBody>
          <a:bodyPr wrap="none">
            <a:spAutoFit/>
          </a:bodyPr>
          <a:lstStyle/>
          <a:p>
            <a:r>
              <a:rPr lang="pt-BR" sz="2000" dirty="0">
                <a:solidFill>
                  <a:schemeClr val="lt1"/>
                </a:solidFill>
                <a:latin typeface="EB Garamond"/>
                <a:ea typeface="EB Garamond"/>
                <a:cs typeface="EB Garamond"/>
                <a:sym typeface="EB Garamond"/>
              </a:rPr>
              <a:t>Octavo (folded thrice) </a:t>
            </a:r>
            <a:endParaRPr lang="en-GB" sz="2000" dirty="0"/>
          </a:p>
        </p:txBody>
      </p:sp>
      <p:sp>
        <p:nvSpPr>
          <p:cNvPr id="3" name="Rectangle 2">
            <a:extLst>
              <a:ext uri="{FF2B5EF4-FFF2-40B4-BE49-F238E27FC236}">
                <a16:creationId xmlns:a16="http://schemas.microsoft.com/office/drawing/2014/main" id="{08BD31C2-7791-492E-8ED9-45E1657D9DB3}"/>
              </a:ext>
            </a:extLst>
          </p:cNvPr>
          <p:cNvSpPr/>
          <p:nvPr/>
        </p:nvSpPr>
        <p:spPr>
          <a:xfrm>
            <a:off x="3384816" y="214378"/>
            <a:ext cx="2374368" cy="400110"/>
          </a:xfrm>
          <a:prstGeom prst="rect">
            <a:avLst/>
          </a:prstGeom>
        </p:spPr>
        <p:txBody>
          <a:bodyPr wrap="none">
            <a:spAutoFit/>
          </a:bodyPr>
          <a:lstStyle/>
          <a:p>
            <a:r>
              <a:rPr lang="pt-BR" sz="2000" dirty="0">
                <a:solidFill>
                  <a:schemeClr val="lt1"/>
                </a:solidFill>
                <a:latin typeface="EB Garamond"/>
                <a:ea typeface="EB Garamond"/>
                <a:cs typeface="EB Garamond"/>
                <a:sym typeface="EB Garamond"/>
              </a:rPr>
              <a:t>Quarto (folded twice) </a:t>
            </a:r>
            <a:endParaRPr lang="en-GB" sz="2000" dirty="0"/>
          </a:p>
        </p:txBody>
      </p:sp>
      <p:sp>
        <p:nvSpPr>
          <p:cNvPr id="4" name="Rectangle 3">
            <a:extLst>
              <a:ext uri="{FF2B5EF4-FFF2-40B4-BE49-F238E27FC236}">
                <a16:creationId xmlns:a16="http://schemas.microsoft.com/office/drawing/2014/main" id="{D0CA9E97-4C8F-491B-8F3C-FF67EEE2077B}"/>
              </a:ext>
            </a:extLst>
          </p:cNvPr>
          <p:cNvSpPr/>
          <p:nvPr/>
        </p:nvSpPr>
        <p:spPr>
          <a:xfrm>
            <a:off x="6248470" y="214378"/>
            <a:ext cx="2048959" cy="400110"/>
          </a:xfrm>
          <a:prstGeom prst="rect">
            <a:avLst/>
          </a:prstGeom>
        </p:spPr>
        <p:txBody>
          <a:bodyPr wrap="none">
            <a:spAutoFit/>
          </a:bodyPr>
          <a:lstStyle/>
          <a:p>
            <a:pPr lvl="0" algn="just"/>
            <a:r>
              <a:rPr lang="pt-BR" sz="2000" dirty="0">
                <a:solidFill>
                  <a:schemeClr val="lt1"/>
                </a:solidFill>
                <a:latin typeface="EB Garamond"/>
                <a:ea typeface="EB Garamond"/>
                <a:cs typeface="EB Garamond"/>
                <a:sym typeface="EB Garamond"/>
              </a:rPr>
              <a:t>Folio (folded once)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
                                        </p:tgtEl>
                                        <p:attrNameLst>
                                          <p:attrName>style.visibility</p:attrName>
                                        </p:attrNameLst>
                                      </p:cBhvr>
                                      <p:to>
                                        <p:strVal val="visible"/>
                                      </p:to>
                                    </p:set>
                                    <p:animEffect transition="in" filter="fade">
                                      <p:cBhvr>
                                        <p:cTn id="10" dur="500"/>
                                        <p:tgtEl>
                                          <p:spTgt spid="1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500"/>
                                        <p:tgtEl>
                                          <p:spTgt spid="1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fade">
                                      <p:cBhvr>
                                        <p:cTn id="18" dur="500"/>
                                        <p:tgtEl>
                                          <p:spTgt spid="1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fade">
                                      <p:cBhvr>
                                        <p:cTn id="26" dur="500"/>
                                        <p:tgtEl>
                                          <p:spTgt spid="16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fade">
                                      <p:cBhvr>
                                        <p:cTn id="34" dur="500"/>
                                        <p:tgtEl>
                                          <p:spTgt spid="1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63" grpId="0"/>
      <p:bldP spid="164" grpId="0"/>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p:nvPr/>
        </p:nvSpPr>
        <p:spPr>
          <a:xfrm>
            <a:off x="274380" y="258160"/>
            <a:ext cx="8804700" cy="4801284"/>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pt-BR" sz="2000" dirty="0">
                <a:solidFill>
                  <a:schemeClr val="lt1"/>
                </a:solidFill>
                <a:latin typeface="EB Garamond"/>
                <a:ea typeface="EB Garamond"/>
                <a:cs typeface="EB Garamond"/>
                <a:sym typeface="EB Garamond"/>
              </a:rPr>
              <a:t>Another example of early modern english prints were the broadside</a:t>
            </a:r>
            <a:r>
              <a:rPr lang="pt-BR" sz="2000" b="1" dirty="0">
                <a:solidFill>
                  <a:schemeClr val="lt1"/>
                </a:solidFill>
                <a:latin typeface="EB Garamond"/>
                <a:ea typeface="EB Garamond"/>
                <a:cs typeface="EB Garamond"/>
                <a:sym typeface="EB Garamond"/>
              </a:rPr>
              <a:t> ballads.</a:t>
            </a:r>
          </a:p>
          <a:p>
            <a:pPr lvl="0"/>
            <a:endParaRPr lang="pt-BR" sz="2000" dirty="0">
              <a:solidFill>
                <a:schemeClr val="lt1"/>
              </a:solidFill>
              <a:latin typeface="EB Garamond"/>
              <a:ea typeface="EB Garamond"/>
              <a:cs typeface="EB Garamond"/>
              <a:sym typeface="EB Garamond"/>
            </a:endParaRPr>
          </a:p>
          <a:p>
            <a:pPr lvl="0"/>
            <a:endParaRPr lang="pt-BR" sz="2000" dirty="0">
              <a:solidFill>
                <a:schemeClr val="lt1"/>
              </a:solidFill>
              <a:latin typeface="EB Garamond"/>
              <a:ea typeface="EB Garamond"/>
              <a:cs typeface="EB Garamond"/>
              <a:sym typeface="EB Garamond"/>
            </a:endParaRPr>
          </a:p>
          <a:p>
            <a:pPr lvl="0"/>
            <a:endParaRPr lang="pt-BR" sz="2000" dirty="0">
              <a:solidFill>
                <a:schemeClr val="lt1"/>
              </a:solidFill>
              <a:latin typeface="EB Garamond"/>
              <a:ea typeface="EB Garamond"/>
              <a:cs typeface="EB Garamond"/>
              <a:sym typeface="EB Garamond"/>
            </a:endParaRPr>
          </a:p>
          <a:p>
            <a:pPr lvl="0"/>
            <a:endParaRPr lang="pt-BR" sz="2000" dirty="0">
              <a:solidFill>
                <a:schemeClr val="lt1"/>
              </a:solidFill>
              <a:latin typeface="EB Garamond"/>
              <a:ea typeface="EB Garamond"/>
              <a:cs typeface="EB Garamond"/>
              <a:sym typeface="EB Garamond"/>
            </a:endParaRPr>
          </a:p>
          <a:p>
            <a:pPr lvl="0"/>
            <a:endParaRPr lang="pt-BR" sz="2000" dirty="0">
              <a:solidFill>
                <a:schemeClr val="lt1"/>
              </a:solidFill>
              <a:latin typeface="EB Garamond"/>
              <a:ea typeface="EB Garamond"/>
              <a:cs typeface="EB Garamond"/>
              <a:sym typeface="EB Garamond"/>
            </a:endParaRPr>
          </a:p>
          <a:p>
            <a:pPr lvl="0"/>
            <a:endParaRPr lang="pt-BR" sz="2000" dirty="0">
              <a:solidFill>
                <a:schemeClr val="lt1"/>
              </a:solidFill>
              <a:latin typeface="EB Garamond"/>
              <a:ea typeface="EB Garamond"/>
              <a:cs typeface="EB Garamond"/>
              <a:sym typeface="EB Garamond"/>
            </a:endParaRPr>
          </a:p>
          <a:p>
            <a:pPr lvl="0"/>
            <a:r>
              <a:rPr lang="pt-BR" sz="2000" dirty="0">
                <a:solidFill>
                  <a:schemeClr val="lt1"/>
                </a:solidFill>
                <a:latin typeface="EB Garamond"/>
                <a:ea typeface="EB Garamond"/>
                <a:cs typeface="EB Garamond"/>
                <a:sym typeface="EB Garamond"/>
              </a:rPr>
              <a:t>Unlike pamphlets, the broadside ballads were not folded. They were composed of a single sheet of inexpensive paper, and could also be about different topics: news, rhymes, cautionary tales and more.</a:t>
            </a:r>
            <a:endParaRPr sz="2000" b="1" dirty="0">
              <a:solidFill>
                <a:schemeClr val="lt1"/>
              </a:solidFill>
              <a:latin typeface="EB Garamond"/>
              <a:ea typeface="EB Garamond"/>
              <a:cs typeface="EB Garamond"/>
              <a:sym typeface="EB Garamond"/>
            </a:endParaRPr>
          </a:p>
          <a:p>
            <a:pPr marL="0" lvl="0" indent="0" algn="ctr" rtl="0">
              <a:spcBef>
                <a:spcPts val="0"/>
              </a:spcBef>
              <a:spcAft>
                <a:spcPts val="0"/>
              </a:spcAft>
              <a:buNone/>
            </a:pPr>
            <a:endParaRPr sz="2000" b="1" dirty="0">
              <a:solidFill>
                <a:schemeClr val="lt1"/>
              </a:solidFill>
              <a:latin typeface="EB Garamond"/>
              <a:ea typeface="EB Garamond"/>
              <a:cs typeface="EB Garamond"/>
              <a:sym typeface="EB Garamond"/>
            </a:endParaRPr>
          </a:p>
          <a:p>
            <a:pPr marL="0" lvl="0" indent="0" algn="just" rtl="0">
              <a:spcBef>
                <a:spcPts val="0"/>
              </a:spcBef>
              <a:spcAft>
                <a:spcPts val="0"/>
              </a:spcAft>
              <a:buNone/>
            </a:pPr>
            <a:r>
              <a:rPr lang="pt-BR" sz="2000" dirty="0">
                <a:solidFill>
                  <a:schemeClr val="lt1"/>
                </a:solidFill>
                <a:latin typeface="EB Garamond"/>
                <a:ea typeface="EB Garamond"/>
                <a:cs typeface="EB Garamond"/>
                <a:sym typeface="EB Garamond"/>
              </a:rPr>
              <a:t>They were called </a:t>
            </a:r>
            <a:r>
              <a:rPr lang="pt-BR" sz="2000" i="1" dirty="0">
                <a:solidFill>
                  <a:schemeClr val="lt1"/>
                </a:solidFill>
                <a:latin typeface="EB Garamond"/>
                <a:ea typeface="EB Garamond"/>
                <a:cs typeface="EB Garamond"/>
                <a:sym typeface="EB Garamond"/>
              </a:rPr>
              <a:t>ballads </a:t>
            </a:r>
            <a:r>
              <a:rPr lang="pt-BR" sz="2000" dirty="0">
                <a:solidFill>
                  <a:schemeClr val="lt1"/>
                </a:solidFill>
                <a:latin typeface="EB Garamond"/>
                <a:ea typeface="EB Garamond"/>
                <a:cs typeface="EB Garamond"/>
                <a:sym typeface="EB Garamond"/>
              </a:rPr>
              <a:t>because they often carried a musical characteristic, displaying the tone in which they should be sang out loud, for example. These were very popular, and they could be enjoyed even by those who did not know how to read - through listening to someone else singing them!</a:t>
            </a:r>
            <a:endParaRPr sz="2000" dirty="0">
              <a:solidFill>
                <a:schemeClr val="lt1"/>
              </a:solidFill>
              <a:latin typeface="EB Garamond"/>
              <a:ea typeface="EB Garamond"/>
              <a:cs typeface="EB Garamond"/>
              <a:sym typeface="EB Garamond"/>
            </a:endParaRPr>
          </a:p>
        </p:txBody>
      </p:sp>
      <p:pic>
        <p:nvPicPr>
          <p:cNvPr id="170" name="Google Shape;170;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91415" y="770719"/>
            <a:ext cx="4161169" cy="1560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500"/>
                                        <p:tgtEl>
                                          <p:spTgt spid="16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9">
                                            <p:txEl>
                                              <p:pRg st="7" end="7"/>
                                            </p:txEl>
                                          </p:spTgt>
                                        </p:tgtEl>
                                        <p:attrNameLst>
                                          <p:attrName>style.visibility</p:attrName>
                                        </p:attrNameLst>
                                      </p:cBhvr>
                                      <p:to>
                                        <p:strVal val="visible"/>
                                      </p:to>
                                    </p:set>
                                    <p:animEffect transition="in" filter="fade">
                                      <p:cBhvr>
                                        <p:cTn id="15" dur="500"/>
                                        <p:tgtEl>
                                          <p:spTgt spid="169">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9">
                                            <p:txEl>
                                              <p:pRg st="9" end="9"/>
                                            </p:txEl>
                                          </p:spTgt>
                                        </p:tgtEl>
                                        <p:attrNameLst>
                                          <p:attrName>style.visibility</p:attrName>
                                        </p:attrNameLst>
                                      </p:cBhvr>
                                      <p:to>
                                        <p:strVal val="visible"/>
                                      </p:to>
                                    </p:set>
                                    <p:animEffect transition="in" filter="fade">
                                      <p:cBhvr>
                                        <p:cTn id="20" dur="500"/>
                                        <p:tgtEl>
                                          <p:spTgt spid="1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83825" y="418675"/>
            <a:ext cx="2552551" cy="4700825"/>
          </a:xfrm>
          <a:prstGeom prst="rect">
            <a:avLst/>
          </a:prstGeom>
          <a:noFill/>
          <a:ln>
            <a:noFill/>
          </a:ln>
        </p:spPr>
      </p:pic>
      <p:sp>
        <p:nvSpPr>
          <p:cNvPr id="176" name="Google Shape;176;p29"/>
          <p:cNvSpPr txBox="1"/>
          <p:nvPr/>
        </p:nvSpPr>
        <p:spPr>
          <a:xfrm>
            <a:off x="5870750" y="4880000"/>
            <a:ext cx="314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7" name="Google Shape;177;p29"/>
          <p:cNvSpPr txBox="1"/>
          <p:nvPr/>
        </p:nvSpPr>
        <p:spPr>
          <a:xfrm>
            <a:off x="4963138" y="26275"/>
            <a:ext cx="3393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900">
                <a:solidFill>
                  <a:schemeClr val="lt1"/>
                </a:solidFill>
                <a:latin typeface="EB Garamond"/>
                <a:ea typeface="EB Garamond"/>
                <a:cs typeface="EB Garamond"/>
                <a:sym typeface="EB Garamond"/>
              </a:rPr>
              <a:t>Example of 17th century broadside ballad. British Library, Early English Books, 2123.2:208-209</a:t>
            </a:r>
            <a:endParaRPr sz="900">
              <a:solidFill>
                <a:schemeClr val="lt1"/>
              </a:solidFill>
              <a:latin typeface="EB Garamond"/>
              <a:ea typeface="EB Garamond"/>
              <a:cs typeface="EB Garamond"/>
              <a:sym typeface="EB Garamond"/>
            </a:endParaRPr>
          </a:p>
        </p:txBody>
      </p:sp>
      <p:pic>
        <p:nvPicPr>
          <p:cNvPr id="178" name="Google Shape;178;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66250" y="487975"/>
            <a:ext cx="2788328" cy="4461325"/>
          </a:xfrm>
          <a:prstGeom prst="rect">
            <a:avLst/>
          </a:prstGeom>
          <a:noFill/>
          <a:ln>
            <a:noFill/>
          </a:ln>
        </p:spPr>
      </p:pic>
      <p:sp>
        <p:nvSpPr>
          <p:cNvPr id="179" name="Google Shape;179;p29"/>
          <p:cNvSpPr txBox="1"/>
          <p:nvPr/>
        </p:nvSpPr>
        <p:spPr>
          <a:xfrm>
            <a:off x="1060400" y="44807"/>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900" dirty="0">
                <a:solidFill>
                  <a:schemeClr val="lt1"/>
                </a:solidFill>
                <a:latin typeface="EB Garamond"/>
                <a:ea typeface="EB Garamond"/>
                <a:cs typeface="EB Garamond"/>
                <a:sym typeface="EB Garamond"/>
              </a:rPr>
              <a:t>Example of 17th century broadside ballad. Pepys Ballads 5.35v.</a:t>
            </a:r>
            <a:endParaRPr sz="900" dirty="0">
              <a:solidFill>
                <a:schemeClr val="lt1"/>
              </a:solidFill>
              <a:latin typeface="EB Garamond"/>
              <a:ea typeface="EB Garamond"/>
              <a:cs typeface="EB Garamond"/>
              <a:sym typeface="EB 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500"/>
                                        <p:tgtEl>
                                          <p:spTgt spid="178"/>
                                        </p:tgtEl>
                                      </p:cBhvr>
                                    </p:animEffect>
                                  </p:childTnLst>
                                </p:cTn>
                              </p:par>
                              <p:par>
                                <p:cTn id="11" presetID="10"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500"/>
                                        <p:tgtEl>
                                          <p:spTgt spid="1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7"/>
                                        </p:tgtEl>
                                        <p:attrNameLst>
                                          <p:attrName>style.visibility</p:attrName>
                                        </p:attrNameLst>
                                      </p:cBhvr>
                                      <p:to>
                                        <p:strVal val="visible"/>
                                      </p:to>
                                    </p:set>
                                    <p:animEffect transition="in" filter="fade">
                                      <p:cBhvr>
                                        <p:cTn id="16"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0"/>
          <p:cNvSpPr txBox="1"/>
          <p:nvPr/>
        </p:nvSpPr>
        <p:spPr>
          <a:xfrm>
            <a:off x="324267" y="258407"/>
            <a:ext cx="847288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000" dirty="0">
                <a:solidFill>
                  <a:schemeClr val="lt1"/>
                </a:solidFill>
                <a:latin typeface="EB Garamond"/>
                <a:ea typeface="EB Garamond"/>
                <a:cs typeface="EB Garamond"/>
                <a:sym typeface="EB Garamond"/>
              </a:rPr>
              <a:t>Now watch professor Patricia Fumerton talk a little more about Broadside Ballads:</a:t>
            </a:r>
            <a:endParaRPr sz="2000" dirty="0">
              <a:solidFill>
                <a:schemeClr val="lt1"/>
              </a:solidFill>
              <a:latin typeface="EB Garamond"/>
              <a:ea typeface="EB Garamond"/>
              <a:cs typeface="EB Garamond"/>
              <a:sym typeface="EB Garamond"/>
            </a:endParaRPr>
          </a:p>
        </p:txBody>
      </p:sp>
      <p:pic>
        <p:nvPicPr>
          <p:cNvPr id="7" name="Online Media 1" title="UCSB English Broadside Ballad Archive">
            <a:hlinkClick r:id="" action="ppaction://media"/>
            <a:extLst>
              <a:ext uri="{FF2B5EF4-FFF2-40B4-BE49-F238E27FC236}">
                <a16:creationId xmlns:a16="http://schemas.microsoft.com/office/drawing/2014/main" id="{FAB4D005-DDE2-4417-B561-4FC50A1FA191}"/>
              </a:ext>
            </a:extLst>
          </p:cNvPr>
          <p:cNvPicPr>
            <a:picLocks noRot="1" noChangeAspect="1"/>
          </p:cNvPicPr>
          <p:nvPr>
            <a:videoFile r:link="rId1"/>
          </p:nvPr>
        </p:nvPicPr>
        <p:blipFill>
          <a:blip r:embed="rId4"/>
          <a:stretch>
            <a:fillRect/>
          </a:stretch>
        </p:blipFill>
        <p:spPr>
          <a:xfrm>
            <a:off x="1431228" y="995219"/>
            <a:ext cx="6281543" cy="3549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par>
                                <p:cTn id="8" presetID="1" presetClass="mediacall" presetSubtype="0" fill="hold" nodeType="with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vol="80000">
                <p:cTn id="15" fill="hold" display="0">
                  <p:stCondLst>
                    <p:cond delay="indefinite"/>
                  </p:stCondLst>
                </p:cTn>
                <p:tgtEl>
                  <p:spTgt spid="7"/>
                </p:tgtEl>
              </p:cMediaNode>
            </p:video>
          </p:childTnLst>
        </p:cTn>
      </p:par>
    </p:tnLst>
    <p:bldLst>
      <p:bldP spid="1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1" name="Google Shape;191;p31"/>
          <p:cNvPicPr preferRelativeResize="0"/>
          <p:nvPr/>
        </p:nvPicPr>
        <p:blipFill>
          <a:blip r:embed="rId5">
            <a:alphaModFix/>
          </a:blip>
          <a:stretch>
            <a:fillRect/>
          </a:stretch>
        </p:blipFill>
        <p:spPr>
          <a:xfrm>
            <a:off x="1644014" y="219075"/>
            <a:ext cx="5695434" cy="4705350"/>
          </a:xfrm>
          <a:prstGeom prst="rect">
            <a:avLst/>
          </a:prstGeom>
          <a:noFill/>
          <a:ln>
            <a:noFill/>
          </a:ln>
        </p:spPr>
      </p:pic>
      <p:sp>
        <p:nvSpPr>
          <p:cNvPr id="194" name="Google Shape;194;p31"/>
          <p:cNvSpPr txBox="1"/>
          <p:nvPr/>
        </p:nvSpPr>
        <p:spPr>
          <a:xfrm>
            <a:off x="7339448" y="4047292"/>
            <a:ext cx="1818047" cy="877133"/>
          </a:xfrm>
          <a:prstGeom prst="rect">
            <a:avLst/>
          </a:prstGeom>
          <a:noFill/>
          <a:ln>
            <a:noFill/>
          </a:ln>
        </p:spPr>
        <p:txBody>
          <a:bodyPr spcFirstLastPara="1" wrap="square" lIns="91425" tIns="91425" rIns="91425" bIns="91425" anchor="t" anchorCtr="0">
            <a:spAutoFit/>
          </a:bodyPr>
          <a:lstStyle/>
          <a:p>
            <a:pPr algn="just"/>
            <a:r>
              <a:rPr lang="pt-BR" sz="900" dirty="0">
                <a:solidFill>
                  <a:schemeClr val="lt1"/>
                </a:solidFill>
                <a:latin typeface="EB Garamond"/>
                <a:ea typeface="EB Garamond"/>
                <a:cs typeface="EB Garamond"/>
                <a:sym typeface="EB Garamond"/>
              </a:rPr>
              <a:t>(Recording courtesy of the English Broadside Ballad Archive, record EBBA 36095: </a:t>
            </a:r>
            <a:r>
              <a:rPr lang="pt-BR" sz="900" dirty="0">
                <a:solidFill>
                  <a:schemeClr val="bg1"/>
                </a:solidFill>
                <a:latin typeface="EB Garamond"/>
                <a:ea typeface="EB Garamond"/>
                <a:sym typeface="EB Garamond"/>
              </a:rPr>
              <a:t>https://ebba.english.ucsb.edu/ballad/36095/recording</a:t>
            </a:r>
            <a:r>
              <a:rPr lang="pt-BR" sz="900" dirty="0">
                <a:solidFill>
                  <a:schemeClr val="lt1"/>
                </a:solidFill>
                <a:latin typeface="EB Garamond"/>
                <a:ea typeface="EB Garamond"/>
                <a:cs typeface="EB Garamond"/>
                <a:sym typeface="EB Garamond"/>
              </a:rPr>
              <a:t>)</a:t>
            </a:r>
            <a:endParaRPr lang="pt-BR" sz="900" dirty="0">
              <a:solidFill>
                <a:schemeClr val="lt1"/>
              </a:solidFill>
              <a:latin typeface="EB Garamond"/>
              <a:ea typeface="EB Garamond"/>
              <a:cs typeface="EB Garamond"/>
            </a:endParaRPr>
          </a:p>
        </p:txBody>
      </p:sp>
      <p:pic>
        <p:nvPicPr>
          <p:cNvPr id="2" name="m2.48">
            <a:hlinkClick r:id="" action="ppaction://media"/>
            <a:extLst>
              <a:ext uri="{FF2B5EF4-FFF2-40B4-BE49-F238E27FC236}">
                <a16:creationId xmlns:a16="http://schemas.microsoft.com/office/drawing/2014/main" id="{583C5194-9010-443D-B11A-27B13451C7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3973" y="219075"/>
            <a:ext cx="878355" cy="8783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fade">
                                      <p:cBhvr>
                                        <p:cTn id="10" dur="500"/>
                                        <p:tgtEl>
                                          <p:spTgt spid="1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1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311700" y="238075"/>
            <a:ext cx="8520600" cy="1487400"/>
          </a:xfrm>
          <a:prstGeom prst="rect">
            <a:avLst/>
          </a:prstGeom>
        </p:spPr>
        <p:txBody>
          <a:bodyPr spcFirstLastPara="1" wrap="square" lIns="91425" tIns="91425" rIns="91425" bIns="91425" anchor="t" anchorCtr="0">
            <a:noAutofit/>
          </a:bodyPr>
          <a:lstStyle/>
          <a:p>
            <a:pPr marL="0" lvl="0" indent="0" algn="just">
              <a:lnSpc>
                <a:spcPct val="95000"/>
              </a:lnSpc>
              <a:buSzPts val="1018"/>
              <a:buNone/>
            </a:pPr>
            <a:r>
              <a:rPr lang="pt-BR" sz="2000" dirty="0">
                <a:solidFill>
                  <a:schemeClr val="lt1"/>
                </a:solidFill>
                <a:latin typeface="EB Garamond"/>
                <a:ea typeface="EB Garamond"/>
                <a:cs typeface="EB Garamond"/>
                <a:sym typeface="EB Garamond"/>
              </a:rPr>
              <a:t>In today’s world access to news and information is a big part of our daily lives. Most of us are connected online 24 hours a day, using platforms such as Twitter and Instagram to keep up to date with the latest events and share our views on them.</a:t>
            </a:r>
            <a:endParaRPr sz="2712" dirty="0">
              <a:solidFill>
                <a:schemeClr val="lt1"/>
              </a:solidFill>
              <a:latin typeface="EB Garamond"/>
              <a:ea typeface="EB Garamond"/>
              <a:cs typeface="EB Garamond"/>
              <a:sym typeface="EB Garamond"/>
            </a:endParaRPr>
          </a:p>
        </p:txBody>
      </p:sp>
      <p:sp>
        <p:nvSpPr>
          <p:cNvPr id="62" name="Google Shape;62;p14"/>
          <p:cNvSpPr txBox="1"/>
          <p:nvPr/>
        </p:nvSpPr>
        <p:spPr>
          <a:xfrm>
            <a:off x="245264" y="3962854"/>
            <a:ext cx="8701600" cy="923299"/>
          </a:xfrm>
          <a:prstGeom prst="rect">
            <a:avLst/>
          </a:prstGeom>
          <a:noFill/>
          <a:ln>
            <a:noFill/>
          </a:ln>
        </p:spPr>
        <p:txBody>
          <a:bodyPr spcFirstLastPara="1" wrap="square" lIns="91425" tIns="91425" rIns="91425" bIns="91425" anchor="t" anchorCtr="0">
            <a:spAutoFit/>
          </a:bodyPr>
          <a:lstStyle/>
          <a:p>
            <a:pPr marL="0" lvl="0" indent="0" algn="just" rtl="0">
              <a:lnSpc>
                <a:spcPct val="95000"/>
              </a:lnSpc>
              <a:spcBef>
                <a:spcPts val="0"/>
              </a:spcBef>
              <a:spcAft>
                <a:spcPts val="1200"/>
              </a:spcAft>
              <a:buClr>
                <a:schemeClr val="dk1"/>
              </a:buClr>
              <a:buSzPts val="1100"/>
              <a:buFont typeface="Arial"/>
              <a:buNone/>
            </a:pPr>
            <a:r>
              <a:rPr lang="pt-BR" sz="2000" dirty="0">
                <a:solidFill>
                  <a:schemeClr val="lt1"/>
                </a:solidFill>
                <a:latin typeface="EB Garamond"/>
                <a:ea typeface="EB Garamond"/>
                <a:cs typeface="EB Garamond"/>
                <a:sym typeface="EB Garamond"/>
              </a:rPr>
              <a:t>The internet and social media has transformed the way we interact with each other and the world around us.</a:t>
            </a:r>
            <a:endParaRPr sz="2000" dirty="0">
              <a:solidFill>
                <a:schemeClr val="lt1"/>
              </a:solidFill>
            </a:endParaRPr>
          </a:p>
        </p:txBody>
      </p:sp>
      <p:pic>
        <p:nvPicPr>
          <p:cNvPr id="68" name="Google Shape;68;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90587" y="1529953"/>
            <a:ext cx="4143826" cy="2251975"/>
          </a:xfrm>
          <a:prstGeom prst="rect">
            <a:avLst/>
          </a:prstGeom>
          <a:noFill/>
          <a:ln>
            <a:noFill/>
          </a:ln>
        </p:spPr>
      </p:pic>
      <p:pic>
        <p:nvPicPr>
          <p:cNvPr id="2" name="Picture 1" descr="Twitter bird, designed by Doug Bowman, 2012.&#10;">
            <a:extLst>
              <a:ext uri="{FF2B5EF4-FFF2-40B4-BE49-F238E27FC236}">
                <a16:creationId xmlns:a16="http://schemas.microsoft.com/office/drawing/2014/main" id="{EF579FDE-0592-4F0D-845A-A46E99808EB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848" b="99394" l="9974" r="89853">
                        <a14:foregroundMark x1="39202" y1="6061" x2="24978" y2="15273"/>
                        <a14:foregroundMark x1="24978" y1="15273" x2="17606" y2="38182"/>
                        <a14:foregroundMark x1="17606" y1="38182" x2="23504" y2="77939"/>
                        <a14:foregroundMark x1="23504" y1="77939" x2="27580" y2="86909"/>
                        <a14:foregroundMark x1="67650" y1="7515" x2="77363" y2="23636"/>
                        <a14:foregroundMark x1="77363" y1="23636" x2="81873" y2="42545"/>
                        <a14:foregroundMark x1="81873" y1="42545" x2="82134" y2="61939"/>
                        <a14:foregroundMark x1="82134" y1="61939" x2="78578" y2="74545"/>
                        <a14:foregroundMark x1="35473" y1="46788" x2="48569" y2="56606"/>
                        <a14:foregroundMark x1="48569" y1="56606" x2="51171" y2="56848"/>
                        <a14:foregroundMark x1="34085" y1="85576" x2="54033" y2="67273"/>
                        <a14:foregroundMark x1="54033" y1="67273" x2="62186" y2="49576"/>
                        <a14:foregroundMark x1="62186" y1="49576" x2="50477" y2="32606"/>
                        <a14:foregroundMark x1="50477" y1="32606" x2="35906" y2="36485"/>
                        <a14:foregroundMark x1="35906" y1="36485" x2="32437" y2="59636"/>
                        <a14:foregroundMark x1="32437" y1="59636" x2="37901" y2="83152"/>
                        <a14:foregroundMark x1="37901" y1="83152" x2="51518" y2="83515"/>
                        <a14:foregroundMark x1="51518" y1="83515" x2="57415" y2="71152"/>
                        <a14:foregroundMark x1="28968" y1="94667" x2="59063" y2="99394"/>
                        <a14:foregroundMark x1="59063" y1="99394" x2="66262" y2="98424"/>
                        <a14:foregroundMark x1="54293" y1="48242" x2="43452" y2="60970"/>
                        <a14:foregroundMark x1="43452" y1="60970" x2="32350" y2="46182"/>
                        <a14:foregroundMark x1="32350" y1="46182" x2="48395" y2="34424"/>
                        <a14:foregroundMark x1="48395" y1="34424" x2="62619" y2="36848"/>
                        <a14:foregroundMark x1="62619" y1="36848" x2="70078" y2="52970"/>
                        <a14:foregroundMark x1="70078" y1="52970" x2="58283" y2="66545"/>
                        <a14:foregroundMark x1="58283" y1="66545" x2="45360" y2="63030"/>
                        <a14:foregroundMark x1="31049" y1="35758" x2="54033" y2="41455"/>
                        <a14:foregroundMark x1="54033" y1="41455" x2="67389" y2="37455"/>
                        <a14:foregroundMark x1="67389" y1="37455" x2="57415" y2="27152"/>
                        <a14:foregroundMark x1="63573" y1="28606" x2="72767" y2="21939"/>
                        <a14:foregroundMark x1="29315" y1="2303" x2="52212" y2="364"/>
                        <a14:foregroundMark x1="52212" y1="364" x2="66522" y2="970"/>
                        <a14:foregroundMark x1="66522" y1="970" x2="66956" y2="848"/>
                      </a14:backgroundRemoval>
                    </a14:imgEffect>
                  </a14:imgLayer>
                </a14:imgProps>
              </a:ext>
              <a:ext uri="{28A0092B-C50C-407E-A947-70E740481C1C}">
                <a14:useLocalDpi xmlns:a14="http://schemas.microsoft.com/office/drawing/2010/main"/>
              </a:ext>
            </a:extLst>
          </a:blip>
          <a:stretch>
            <a:fillRect/>
          </a:stretch>
        </p:blipFill>
        <p:spPr>
          <a:xfrm rot="1090260">
            <a:off x="6812390" y="1774462"/>
            <a:ext cx="2159760" cy="1545362"/>
          </a:xfrm>
          <a:prstGeom prst="rect">
            <a:avLst/>
          </a:prstGeom>
        </p:spPr>
      </p:pic>
      <p:pic>
        <p:nvPicPr>
          <p:cNvPr id="3" name="Picture 2" descr="Instagram logo, designed by Robert Padbury, 2016.&#10;">
            <a:extLst>
              <a:ext uri="{FF2B5EF4-FFF2-40B4-BE49-F238E27FC236}">
                <a16:creationId xmlns:a16="http://schemas.microsoft.com/office/drawing/2014/main" id="{5601794B-1CC6-425C-B75F-610D3E228D6A}"/>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363" b="97340" l="9833" r="89971">
                        <a14:foregroundMark x1="11898" y1="72430" x2="19764" y2="11729"/>
                        <a14:foregroundMark x1="19764" y1="11729" x2="43166" y2="7739"/>
                        <a14:foregroundMark x1="43166" y1="7739" x2="69322" y2="14631"/>
                        <a14:foregroundMark x1="41003" y1="91052" x2="57325" y2="84281"/>
                        <a14:foregroundMark x1="57325" y1="84281" x2="66273" y2="68319"/>
                        <a14:foregroundMark x1="66273" y1="68319" x2="72960" y2="22491"/>
                        <a14:foregroundMark x1="72960" y1="22491" x2="61259" y2="363"/>
                        <a14:foregroundMark x1="20846" y1="33736" x2="28909" y2="62515"/>
                        <a14:foregroundMark x1="28909" y1="62515" x2="38741" y2="78960"/>
                        <a14:foregroundMark x1="38741" y1="78960" x2="54671" y2="80169"/>
                        <a14:foregroundMark x1="54671" y1="80169" x2="68732" y2="68924"/>
                        <a14:foregroundMark x1="68732" y1="68924" x2="70501" y2="58525"/>
                        <a14:foregroundMark x1="26254" y1="9794" x2="23599" y2="28416"/>
                        <a14:foregroundMark x1="23599" y1="28416" x2="33628" y2="47884"/>
                        <a14:foregroundMark x1="33628" y1="47884" x2="54572" y2="55502"/>
                        <a14:foregroundMark x1="54572" y1="55502" x2="64602" y2="33374"/>
                        <a14:foregroundMark x1="64602" y1="33374" x2="53786" y2="18017"/>
                        <a14:foregroundMark x1="53786" y1="18017" x2="51524" y2="18501"/>
                        <a14:foregroundMark x1="50737" y1="19831" x2="69223" y2="25998"/>
                        <a14:foregroundMark x1="69223" y1="25998" x2="78663" y2="43531"/>
                        <a14:foregroundMark x1="78663" y1="43531" x2="78368" y2="62394"/>
                        <a14:foregroundMark x1="78368" y1="62394" x2="72370" y2="80653"/>
                        <a14:foregroundMark x1="72370" y1="80653" x2="55556" y2="94800"/>
                        <a14:foregroundMark x1="55556" y1="94800" x2="37660" y2="88271"/>
                        <a14:foregroundMark x1="37660" y1="88271" x2="23599" y2="75695"/>
                        <a14:foregroundMark x1="23599" y1="75695" x2="20452" y2="35187"/>
                        <a14:foregroundMark x1="20846" y1="25635" x2="18486" y2="71463"/>
                        <a14:foregroundMark x1="18486" y1="71463" x2="33235" y2="85248"/>
                        <a14:foregroundMark x1="33235" y1="85248" x2="52606" y2="92140"/>
                        <a14:foregroundMark x1="52606" y1="92140" x2="69322" y2="86578"/>
                        <a14:foregroundMark x1="69322" y1="86578" x2="74041" y2="80048"/>
                        <a14:foregroundMark x1="69027" y1="81016" x2="39528" y2="84764"/>
                        <a14:foregroundMark x1="76008" y1="71947" x2="76008" y2="54293"/>
                        <a14:foregroundMark x1="75221" y1="44256" x2="74435" y2="39420"/>
                        <a14:foregroundMark x1="37955" y1="17533" x2="70501" y2="18863"/>
                        <a14:foregroundMark x1="70501" y1="18863" x2="78663" y2="39420"/>
                        <a14:foregroundMark x1="69715" y1="20314" x2="27040" y2="16082"/>
                        <a14:foregroundMark x1="56146" y1="36638" x2="37758" y2="32527"/>
                        <a14:foregroundMark x1="37758" y1="32527" x2="37561" y2="53325"/>
                        <a14:foregroundMark x1="37561" y1="53325" x2="50836" y2="66868"/>
                        <a14:foregroundMark x1="50836" y1="66868" x2="59194" y2="47279"/>
                        <a14:foregroundMark x1="59194" y1="47279" x2="57325" y2="36638"/>
                        <a14:foregroundMark x1="59685" y1="41838" x2="61947" y2="60701"/>
                        <a14:foregroundMark x1="61947" y1="60701" x2="44051" y2="64450"/>
                        <a14:foregroundMark x1="44051" y1="64450" x2="31367" y2="54776"/>
                        <a14:foregroundMark x1="35988" y1="39420" x2="46509" y2="38936"/>
                        <a14:foregroundMark x1="30973" y1="17050" x2="46804" y2="17050"/>
                        <a14:foregroundMark x1="46804" y1="17050" x2="64307" y2="15478"/>
                        <a14:foregroundMark x1="64307" y1="15478" x2="39823" y2="10762"/>
                        <a14:foregroundMark x1="15831" y1="64208" x2="35792" y2="95647"/>
                        <a14:foregroundMark x1="35792" y1="95647" x2="44936" y2="96252"/>
                        <a14:foregroundMark x1="53097" y1="95284" x2="20649" y2="90568"/>
                        <a14:foregroundMark x1="20649" y1="90568" x2="15831" y2="75212"/>
                        <a14:foregroundMark x1="43363" y1="40387" x2="49951" y2="45707"/>
                        <a14:foregroundMark x1="62734" y1="31318" x2="64307" y2="34704"/>
                        <a14:foregroundMark x1="86037" y1="26119" x2="70206" y2="12334"/>
                        <a14:foregroundMark x1="70206" y1="12334" x2="56146" y2="22612"/>
                        <a14:foregroundMark x1="56146" y1="22612" x2="64700" y2="29383"/>
                        <a14:foregroundMark x1="67847" y1="36155" x2="63127" y2="25635"/>
                        <a14:foregroundMark x1="39135" y1="93349" x2="23304" y2="97340"/>
                        <a14:foregroundMark x1="23304" y1="97340" x2="18879" y2="91415"/>
                        <a14:foregroundMark x1="18092" y1="85732" x2="23795" y2="68077"/>
                        <a14:foregroundMark x1="23795" y1="68077" x2="23599" y2="67110"/>
                        <a14:foregroundMark x1="23599" y1="67110" x2="30580" y2="64692"/>
                        <a14:foregroundMark x1="30187" y1="68077" x2="27040" y2="87908"/>
                        <a14:foregroundMark x1="27040" y1="87908" x2="11898" y2="81741"/>
                        <a14:foregroundMark x1="11898" y1="81741" x2="11111" y2="73277"/>
                      </a14:backgroundRemoval>
                    </a14:imgEffect>
                  </a14:imgLayer>
                </a14:imgProps>
              </a:ext>
              <a:ext uri="{28A0092B-C50C-407E-A947-70E740481C1C}">
                <a14:useLocalDpi xmlns:a14="http://schemas.microsoft.com/office/drawing/2010/main"/>
              </a:ext>
            </a:extLst>
          </a:blip>
          <a:stretch>
            <a:fillRect/>
          </a:stretch>
        </p:blipFill>
        <p:spPr>
          <a:xfrm rot="20401661">
            <a:off x="402417" y="1873574"/>
            <a:ext cx="1883366" cy="15315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p:nvPr/>
        </p:nvSpPr>
        <p:spPr>
          <a:xfrm>
            <a:off x="350521" y="804019"/>
            <a:ext cx="4383237" cy="17235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000" dirty="0">
                <a:solidFill>
                  <a:schemeClr val="lt1"/>
                </a:solidFill>
                <a:latin typeface="EB Garamond"/>
                <a:ea typeface="EB Garamond"/>
                <a:cs typeface="EB Garamond"/>
                <a:sym typeface="EB Garamond"/>
              </a:rPr>
              <a:t>In the 15</a:t>
            </a:r>
            <a:r>
              <a:rPr lang="pt-BR" sz="2000" baseline="30000" dirty="0">
                <a:solidFill>
                  <a:schemeClr val="lt1"/>
                </a:solidFill>
                <a:latin typeface="EB Garamond"/>
                <a:ea typeface="EB Garamond"/>
                <a:cs typeface="EB Garamond"/>
                <a:sym typeface="EB Garamond"/>
              </a:rPr>
              <a:t>th</a:t>
            </a:r>
            <a:r>
              <a:rPr lang="pt-BR" sz="2000" dirty="0">
                <a:solidFill>
                  <a:schemeClr val="lt1"/>
                </a:solidFill>
                <a:latin typeface="EB Garamond"/>
                <a:ea typeface="EB Garamond"/>
                <a:cs typeface="EB Garamond"/>
                <a:sym typeface="EB Garamond"/>
              </a:rPr>
              <a:t> century, a man named Johannes Gutenburg also created an invention that transformed the way people communicated information and ideas.</a:t>
            </a:r>
          </a:p>
          <a:p>
            <a:pPr marL="0" lvl="0" indent="0" algn="ctr" rtl="0">
              <a:spcBef>
                <a:spcPts val="0"/>
              </a:spcBef>
              <a:spcAft>
                <a:spcPts val="0"/>
              </a:spcAft>
              <a:buNone/>
            </a:pPr>
            <a:endParaRPr lang="pt-BR" sz="2000" dirty="0">
              <a:solidFill>
                <a:schemeClr val="lt1"/>
              </a:solidFill>
              <a:latin typeface="EB Garamond"/>
              <a:ea typeface="EB Garamond"/>
              <a:cs typeface="EB Garamond"/>
              <a:sym typeface="EB Garamond"/>
            </a:endParaRPr>
          </a:p>
        </p:txBody>
      </p:sp>
      <p:sp>
        <p:nvSpPr>
          <p:cNvPr id="12" name="Google Shape;73;p15">
            <a:extLst>
              <a:ext uri="{FF2B5EF4-FFF2-40B4-BE49-F238E27FC236}">
                <a16:creationId xmlns:a16="http://schemas.microsoft.com/office/drawing/2014/main" id="{25C7DB33-833D-4A03-B4E1-67C34AB60EF2}"/>
              </a:ext>
            </a:extLst>
          </p:cNvPr>
          <p:cNvSpPr txBox="1"/>
          <p:nvPr/>
        </p:nvSpPr>
        <p:spPr>
          <a:xfrm>
            <a:off x="373676" y="2527537"/>
            <a:ext cx="4486173"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000" dirty="0">
                <a:solidFill>
                  <a:schemeClr val="lt1"/>
                </a:solidFill>
                <a:latin typeface="EB Garamond"/>
                <a:ea typeface="EB Garamond"/>
                <a:cs typeface="EB Garamond"/>
                <a:sym typeface="EB Garamond"/>
              </a:rPr>
              <a:t>It was called the printing press. </a:t>
            </a:r>
          </a:p>
        </p:txBody>
      </p:sp>
      <p:pic>
        <p:nvPicPr>
          <p:cNvPr id="13" name="Google Shape;74;p15">
            <a:extLst>
              <a:ext uri="{FF2B5EF4-FFF2-40B4-BE49-F238E27FC236}">
                <a16:creationId xmlns:a16="http://schemas.microsoft.com/office/drawing/2014/main" id="{27AB8F24-26FD-40AF-B2DC-2EFB38FAF75E}"/>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59172" y="521271"/>
            <a:ext cx="3363388" cy="4061438"/>
          </a:xfrm>
          <a:prstGeom prst="rect">
            <a:avLst/>
          </a:prstGeom>
          <a:noFill/>
          <a:ln>
            <a:noFill/>
          </a:ln>
        </p:spPr>
      </p:pic>
      <p:sp>
        <p:nvSpPr>
          <p:cNvPr id="14" name="Google Shape;75;p15">
            <a:extLst>
              <a:ext uri="{FF2B5EF4-FFF2-40B4-BE49-F238E27FC236}">
                <a16:creationId xmlns:a16="http://schemas.microsoft.com/office/drawing/2014/main" id="{7EB23A4F-CE0E-493E-A1CC-91903A0223CD}"/>
              </a:ext>
            </a:extLst>
          </p:cNvPr>
          <p:cNvSpPr txBox="1"/>
          <p:nvPr/>
        </p:nvSpPr>
        <p:spPr>
          <a:xfrm>
            <a:off x="6810142" y="4582709"/>
            <a:ext cx="2064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dirty="0">
                <a:solidFill>
                  <a:schemeClr val="lt1"/>
                </a:solidFill>
                <a:latin typeface="EB Garamond"/>
                <a:ea typeface="EB Garamond"/>
                <a:cs typeface="EB Garamond"/>
                <a:sym typeface="EB Garamond"/>
              </a:rPr>
              <a:t>Johannes Gutenberg</a:t>
            </a:r>
            <a:endParaRPr dirty="0">
              <a:solidFill>
                <a:schemeClr val="lt1"/>
              </a:solidFill>
              <a:latin typeface="EB Garamond"/>
              <a:ea typeface="EB Garamond"/>
              <a:cs typeface="EB Garamond"/>
              <a:sym typeface="EB Garamond"/>
            </a:endParaRPr>
          </a:p>
        </p:txBody>
      </p:sp>
      <p:sp>
        <p:nvSpPr>
          <p:cNvPr id="6" name="Google Shape;73;p15">
            <a:extLst>
              <a:ext uri="{FF2B5EF4-FFF2-40B4-BE49-F238E27FC236}">
                <a16:creationId xmlns:a16="http://schemas.microsoft.com/office/drawing/2014/main" id="{FF278C33-12BF-4B3D-94DC-27F11D0A0A2E}"/>
              </a:ext>
            </a:extLst>
          </p:cNvPr>
          <p:cNvSpPr txBox="1"/>
          <p:nvPr/>
        </p:nvSpPr>
        <p:spPr>
          <a:xfrm>
            <a:off x="350521" y="3144865"/>
            <a:ext cx="4486173"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000" dirty="0">
                <a:solidFill>
                  <a:schemeClr val="lt1"/>
                </a:solidFill>
                <a:latin typeface="EB Garamond"/>
                <a:ea typeface="EB Garamond"/>
                <a:cs typeface="EB Garamond"/>
                <a:sym typeface="EB Garamond"/>
              </a:rPr>
              <a:t>Can you guess why the printing </a:t>
            </a:r>
            <a:r>
              <a:rPr lang="pt-BR" sz="2000">
                <a:solidFill>
                  <a:schemeClr val="lt1"/>
                </a:solidFill>
                <a:latin typeface="EB Garamond"/>
                <a:ea typeface="EB Garamond"/>
                <a:cs typeface="EB Garamond"/>
                <a:sym typeface="EB Garamond"/>
              </a:rPr>
              <a:t>press had </a:t>
            </a:r>
            <a:r>
              <a:rPr lang="pt-BR" sz="2000" dirty="0">
                <a:solidFill>
                  <a:schemeClr val="lt1"/>
                </a:solidFill>
                <a:latin typeface="EB Garamond"/>
                <a:ea typeface="EB Garamond"/>
                <a:cs typeface="EB Garamond"/>
                <a:sym typeface="EB Garamond"/>
              </a:rPr>
              <a:t>such a big impact on people’s lives?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rot="368">
            <a:off x="322434" y="1361188"/>
            <a:ext cx="5115806" cy="17235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000" dirty="0">
                <a:solidFill>
                  <a:schemeClr val="lt1"/>
                </a:solidFill>
                <a:latin typeface="EB Garamond"/>
                <a:ea typeface="EB Garamond"/>
                <a:cs typeface="EB Garamond"/>
                <a:sym typeface="EB Garamond"/>
              </a:rPr>
              <a:t>Before the invention of the printing press, books and written materials had to be copied by hand.</a:t>
            </a:r>
          </a:p>
          <a:p>
            <a:pPr marL="0" lvl="0" indent="0" algn="ctr" rtl="0">
              <a:spcBef>
                <a:spcPts val="0"/>
              </a:spcBef>
              <a:spcAft>
                <a:spcPts val="0"/>
              </a:spcAft>
              <a:buNone/>
            </a:pPr>
            <a:endParaRPr lang="pt-BR" sz="2000" dirty="0">
              <a:solidFill>
                <a:schemeClr val="lt1"/>
              </a:solidFill>
              <a:latin typeface="EB Garamond"/>
              <a:ea typeface="EB Garamond"/>
              <a:cs typeface="EB Garamond"/>
              <a:sym typeface="EB Garamond"/>
            </a:endParaRPr>
          </a:p>
          <a:p>
            <a:pPr marL="0" lvl="0" indent="0" algn="ctr" rtl="0">
              <a:spcBef>
                <a:spcPts val="0"/>
              </a:spcBef>
              <a:spcAft>
                <a:spcPts val="0"/>
              </a:spcAft>
              <a:buNone/>
            </a:pPr>
            <a:r>
              <a:rPr lang="pt-BR" sz="2000" dirty="0">
                <a:solidFill>
                  <a:schemeClr val="lt1"/>
                </a:solidFill>
                <a:latin typeface="EB Garamond"/>
                <a:ea typeface="EB Garamond"/>
                <a:cs typeface="EB Garamond"/>
                <a:sym typeface="EB Garamond"/>
              </a:rPr>
              <a:t> This meant the process for making books was not only very slow, but also incredibly expensive! </a:t>
            </a:r>
            <a:endParaRPr sz="2000" dirty="0">
              <a:solidFill>
                <a:schemeClr val="lt1"/>
              </a:solidFill>
              <a:latin typeface="EB Garamond"/>
              <a:ea typeface="EB Garamond"/>
              <a:cs typeface="EB Garamond"/>
              <a:sym typeface="EB Garamond"/>
            </a:endParaRPr>
          </a:p>
        </p:txBody>
      </p:sp>
      <p:pic>
        <p:nvPicPr>
          <p:cNvPr id="82" name="Google Shape;82;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66875" y="-6"/>
            <a:ext cx="3477126" cy="5143500"/>
          </a:xfrm>
          <a:prstGeom prst="rect">
            <a:avLst/>
          </a:prstGeom>
          <a:noFill/>
          <a:ln>
            <a:noFill/>
          </a:ln>
        </p:spPr>
      </p:pic>
      <p:sp>
        <p:nvSpPr>
          <p:cNvPr id="83" name="Google Shape;83;p16"/>
          <p:cNvSpPr txBox="1"/>
          <p:nvPr/>
        </p:nvSpPr>
        <p:spPr>
          <a:xfrm>
            <a:off x="3009475" y="4455847"/>
            <a:ext cx="2657400" cy="6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50" dirty="0">
                <a:solidFill>
                  <a:schemeClr val="lt1"/>
                </a:solidFill>
                <a:latin typeface="EB Garamond"/>
                <a:ea typeface="EB Garamond"/>
                <a:cs typeface="EB Garamond"/>
                <a:sym typeface="EB Garamond"/>
              </a:rPr>
              <a:t>The Bible in English after the translation usually ascribed to John Wicklitre, early 15h century. British Library, Arundel MS 104. </a:t>
            </a:r>
            <a:endParaRPr dirty="0">
              <a:solidFill>
                <a:schemeClr val="lt1"/>
              </a:solidFill>
              <a:latin typeface="EB Garamond"/>
              <a:ea typeface="EB Garamond"/>
              <a:cs typeface="EB Garamond"/>
              <a:sym typeface="EB 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500"/>
                                        <p:tgtEl>
                                          <p:spTgt spid="8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
                                            <p:txEl>
                                              <p:pRg st="2" end="2"/>
                                            </p:txEl>
                                          </p:spTgt>
                                        </p:tgtEl>
                                        <p:attrNameLst>
                                          <p:attrName>style.visibility</p:attrName>
                                        </p:attrNameLst>
                                      </p:cBhvr>
                                      <p:to>
                                        <p:strVal val="visible"/>
                                      </p:to>
                                    </p:set>
                                    <p:animEffect transition="in" filter="fade">
                                      <p:cBhvr>
                                        <p:cTn id="21" dur="500"/>
                                        <p:tgtEl>
                                          <p:spTgt spid="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p:nvPr/>
        </p:nvSpPr>
        <p:spPr>
          <a:xfrm>
            <a:off x="5824671" y="489643"/>
            <a:ext cx="3103358" cy="3016180"/>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pt-BR" sz="2000" dirty="0">
                <a:solidFill>
                  <a:schemeClr val="lt1"/>
                </a:solidFill>
                <a:latin typeface="EB Garamond"/>
                <a:ea typeface="EB Garamond"/>
                <a:cs typeface="EB Garamond"/>
                <a:sym typeface="EB Garamond"/>
              </a:rPr>
              <a:t>The printing press began to change that. This new machine allowed people print entire pages of text and even make multiple copies!</a:t>
            </a:r>
          </a:p>
          <a:p>
            <a:pPr marL="0" lvl="0" indent="0" rtl="0">
              <a:lnSpc>
                <a:spcPct val="115000"/>
              </a:lnSpc>
              <a:spcBef>
                <a:spcPts val="0"/>
              </a:spcBef>
              <a:spcAft>
                <a:spcPts val="0"/>
              </a:spcAft>
              <a:buNone/>
            </a:pPr>
            <a:endParaRPr lang="pt-BR" sz="2000" dirty="0">
              <a:solidFill>
                <a:schemeClr val="lt1"/>
              </a:solidFill>
              <a:latin typeface="EB Garamond"/>
              <a:ea typeface="EB Garamond"/>
              <a:cs typeface="EB Garamond"/>
              <a:sym typeface="EB Garamond"/>
            </a:endParaRPr>
          </a:p>
          <a:p>
            <a:pPr marL="0" lvl="0" indent="0" rtl="0">
              <a:lnSpc>
                <a:spcPct val="115000"/>
              </a:lnSpc>
              <a:spcBef>
                <a:spcPts val="0"/>
              </a:spcBef>
              <a:spcAft>
                <a:spcPts val="0"/>
              </a:spcAft>
              <a:buNone/>
            </a:pPr>
            <a:endParaRPr lang="en-GB" sz="2000" dirty="0">
              <a:solidFill>
                <a:schemeClr val="lt1"/>
              </a:solidFill>
              <a:latin typeface="EB Garamond"/>
              <a:ea typeface="EB Garamond"/>
              <a:cs typeface="EB Garamond"/>
              <a:sym typeface="EB Garamond"/>
            </a:endParaRPr>
          </a:p>
          <a:p>
            <a:pPr marL="0" lvl="0" indent="0" rtl="0">
              <a:lnSpc>
                <a:spcPct val="115000"/>
              </a:lnSpc>
              <a:spcBef>
                <a:spcPts val="0"/>
              </a:spcBef>
              <a:spcAft>
                <a:spcPts val="0"/>
              </a:spcAft>
              <a:buNone/>
            </a:pPr>
            <a:endParaRPr sz="2000" dirty="0">
              <a:solidFill>
                <a:schemeClr val="lt1"/>
              </a:solidFill>
              <a:latin typeface="EB Garamond"/>
              <a:ea typeface="EB Garamond"/>
              <a:cs typeface="EB Garamond"/>
              <a:sym typeface="EB Garamond"/>
            </a:endParaRPr>
          </a:p>
        </p:txBody>
      </p:sp>
      <p:pic>
        <p:nvPicPr>
          <p:cNvPr id="1026" name="Picture 2">
            <a:extLst>
              <a:ext uri="{FF2B5EF4-FFF2-40B4-BE49-F238E27FC236}">
                <a16:creationId xmlns:a16="http://schemas.microsoft.com/office/drawing/2014/main" id="{CBC98C12-FAAE-4530-B454-FCC9F8CE4F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971" y="385445"/>
            <a:ext cx="5343525"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C8375F2-081A-403E-A7DA-AD97C27C90EB}"/>
              </a:ext>
            </a:extLst>
          </p:cNvPr>
          <p:cNvSpPr/>
          <p:nvPr/>
        </p:nvSpPr>
        <p:spPr>
          <a:xfrm>
            <a:off x="5824671" y="2571750"/>
            <a:ext cx="3103358" cy="1843838"/>
          </a:xfrm>
          <a:prstGeom prst="rect">
            <a:avLst/>
          </a:prstGeom>
        </p:spPr>
        <p:txBody>
          <a:bodyPr wrap="square">
            <a:spAutoFit/>
          </a:bodyPr>
          <a:lstStyle/>
          <a:p>
            <a:pPr lvl="0">
              <a:lnSpc>
                <a:spcPct val="115000"/>
              </a:lnSpc>
            </a:pPr>
            <a:r>
              <a:rPr lang="pt-BR" sz="2000" dirty="0">
                <a:solidFill>
                  <a:schemeClr val="lt1"/>
                </a:solidFill>
                <a:latin typeface="EB Garamond"/>
                <a:ea typeface="EB Garamond"/>
                <a:cs typeface="EB Garamond"/>
                <a:sym typeface="EB Garamond"/>
              </a:rPr>
              <a:t>The printing press mechanised book production and made the whole process much easier, faster and cheaper!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p:nvPr/>
        </p:nvSpPr>
        <p:spPr>
          <a:xfrm>
            <a:off x="1327350" y="1492350"/>
            <a:ext cx="6872700" cy="40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a:solidFill>
                <a:schemeClr val="dk1"/>
              </a:solidFill>
            </a:endParaRPr>
          </a:p>
        </p:txBody>
      </p:sp>
      <p:pic>
        <p:nvPicPr>
          <p:cNvPr id="5" name="Google Shape;76;p15">
            <a:extLst>
              <a:ext uri="{FF2B5EF4-FFF2-40B4-BE49-F238E27FC236}">
                <a16:creationId xmlns:a16="http://schemas.microsoft.com/office/drawing/2014/main" id="{61CEDC2B-4E25-475A-B6FB-6B3D58FB3E87}"/>
              </a:ext>
            </a:extLst>
          </p:cNvPr>
          <p:cNvPicPr preferRelativeResize="0"/>
          <p:nvPr/>
        </p:nvPicPr>
        <p:blipFill>
          <a:blip r:embed="rId3" cstate="email">
            <a:alphaModFix/>
            <a:extLst>
              <a:ext uri="{BEBA8EAE-BF5A-486C-A8C5-ECC9F3942E4B}">
                <a14:imgProps xmlns:a14="http://schemas.microsoft.com/office/drawing/2010/main">
                  <a14:imgLayer r:embed="rId4">
                    <a14:imgEffect>
                      <a14:backgroundRemoval t="3872" b="94476" l="2979" r="93896">
                        <a14:foregroundMark x1="2979" y1="40423" x2="9131" y2="38565"/>
                        <a14:foregroundMark x1="16553" y1="7124" x2="34912" y2="3872"/>
                        <a14:foregroundMark x1="78613" y1="75994" x2="88135" y2="60403"/>
                        <a14:foregroundMark x1="88135" y1="60403" x2="93945" y2="58906"/>
                        <a14:foregroundMark x1="76465" y1="91740" x2="71631" y2="94476"/>
                      </a14:backgroundRemoval>
                    </a14:imgEffect>
                  </a14:imgLayer>
                </a14:imgProps>
              </a:ext>
              <a:ext uri="{28A0092B-C50C-407E-A947-70E740481C1C}">
                <a14:useLocalDpi xmlns:a14="http://schemas.microsoft.com/office/drawing/2010/main"/>
              </a:ext>
            </a:extLst>
          </a:blip>
          <a:stretch>
            <a:fillRect/>
          </a:stretch>
        </p:blipFill>
        <p:spPr>
          <a:xfrm>
            <a:off x="2210474" y="1101351"/>
            <a:ext cx="4054642" cy="3834877"/>
          </a:xfrm>
          <a:prstGeom prst="rect">
            <a:avLst/>
          </a:prstGeom>
          <a:noFill/>
          <a:ln>
            <a:noFill/>
          </a:ln>
        </p:spPr>
      </p:pic>
      <p:sp>
        <p:nvSpPr>
          <p:cNvPr id="3" name="Rectangle 2">
            <a:extLst>
              <a:ext uri="{FF2B5EF4-FFF2-40B4-BE49-F238E27FC236}">
                <a16:creationId xmlns:a16="http://schemas.microsoft.com/office/drawing/2014/main" id="{39CCD649-C584-4302-A2A3-95E1764A5674}"/>
              </a:ext>
            </a:extLst>
          </p:cNvPr>
          <p:cNvSpPr/>
          <p:nvPr/>
        </p:nvSpPr>
        <p:spPr>
          <a:xfrm>
            <a:off x="7148240" y="178148"/>
            <a:ext cx="1995760" cy="1600438"/>
          </a:xfrm>
          <a:prstGeom prst="rect">
            <a:avLst/>
          </a:prstGeom>
        </p:spPr>
        <p:txBody>
          <a:bodyPr wrap="square" lIns="91440" tIns="45720" rIns="91440" bIns="45720" anchor="t">
            <a:spAutoFit/>
          </a:bodyPr>
          <a:lstStyle/>
          <a:p>
            <a:r>
              <a:rPr lang="pt-BR" dirty="0">
                <a:solidFill>
                  <a:schemeClr val="bg1"/>
                </a:solidFill>
                <a:latin typeface="EB Garamond"/>
                <a:ea typeface="EB Garamond"/>
                <a:cs typeface="EB Garamond"/>
                <a:sym typeface="EB Garamond"/>
              </a:rPr>
              <a:t>Firstly, the printer created a copy of the text. They did this using small metal letters, or movable type, which they arranged in a wooden tray. </a:t>
            </a:r>
            <a:endParaRPr lang="en-GB" dirty="0">
              <a:solidFill>
                <a:schemeClr val="bg1"/>
              </a:solidFill>
            </a:endParaRPr>
          </a:p>
        </p:txBody>
      </p:sp>
      <p:pic>
        <p:nvPicPr>
          <p:cNvPr id="7" name="Google Shape;109;p20">
            <a:extLst>
              <a:ext uri="{FF2B5EF4-FFF2-40B4-BE49-F238E27FC236}">
                <a16:creationId xmlns:a16="http://schemas.microsoft.com/office/drawing/2014/main" id="{325C7663-8963-4CB0-B31B-07B5EE973DF0}"/>
              </a:ext>
            </a:extLst>
          </p:cNvPr>
          <p:cNvPicPr preferRelativeResize="0"/>
          <p:nvPr/>
        </p:nvPicPr>
        <p:blipFill>
          <a:blip r:embed="rId5" cstate="email">
            <a:alphaModFix/>
            <a:extLst>
              <a:ext uri="{BEBA8EAE-BF5A-486C-A8C5-ECC9F3942E4B}">
                <a14:imgProps xmlns:a14="http://schemas.microsoft.com/office/drawing/2010/main">
                  <a14:imgLayer r:embed="rId6">
                    <a14:imgEffect>
                      <a14:backgroundRemoval t="4036" b="89974" l="3711" r="89893">
                        <a14:foregroundMark x1="8350" y1="61003" x2="8350" y2="44857"/>
                        <a14:foregroundMark x1="8350" y1="44857" x2="3711" y2="40169"/>
                        <a14:foregroundMark x1="44775" y1="10547" x2="57959" y2="7292"/>
                        <a14:foregroundMark x1="45020" y1="7943" x2="43750" y2="7617"/>
                        <a14:foregroundMark x1="53564" y1="5339" x2="58447" y2="4036"/>
                      </a14:backgroundRemoval>
                    </a14:imgEffect>
                  </a14:imgLayer>
                </a14:imgProps>
              </a:ext>
              <a:ext uri="{28A0092B-C50C-407E-A947-70E740481C1C}">
                <a14:useLocalDpi xmlns:a14="http://schemas.microsoft.com/office/drawing/2010/main"/>
              </a:ext>
            </a:extLst>
          </a:blip>
          <a:stretch>
            <a:fillRect/>
          </a:stretch>
        </p:blipFill>
        <p:spPr>
          <a:xfrm>
            <a:off x="4760096" y="269063"/>
            <a:ext cx="2646626" cy="1984960"/>
          </a:xfrm>
          <a:prstGeom prst="rect">
            <a:avLst/>
          </a:prstGeom>
          <a:noFill/>
          <a:ln>
            <a:noFill/>
          </a:ln>
        </p:spPr>
      </p:pic>
      <p:pic>
        <p:nvPicPr>
          <p:cNvPr id="8" name="Google Shape;108;p20">
            <a:extLst>
              <a:ext uri="{FF2B5EF4-FFF2-40B4-BE49-F238E27FC236}">
                <a16:creationId xmlns:a16="http://schemas.microsoft.com/office/drawing/2014/main" id="{57C95B85-A45A-4E5D-850F-AA4112628AB8}"/>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51779" y="3814271"/>
            <a:ext cx="2207740" cy="1026431"/>
          </a:xfrm>
          <a:prstGeom prst="rect">
            <a:avLst/>
          </a:prstGeom>
          <a:noFill/>
          <a:ln>
            <a:noFill/>
          </a:ln>
        </p:spPr>
      </p:pic>
      <p:sp>
        <p:nvSpPr>
          <p:cNvPr id="9" name="Rectangle 8">
            <a:extLst>
              <a:ext uri="{FF2B5EF4-FFF2-40B4-BE49-F238E27FC236}">
                <a16:creationId xmlns:a16="http://schemas.microsoft.com/office/drawing/2014/main" id="{4FA62970-0067-4AC9-8445-4A453AF94C9F}"/>
              </a:ext>
            </a:extLst>
          </p:cNvPr>
          <p:cNvSpPr/>
          <p:nvPr/>
        </p:nvSpPr>
        <p:spPr>
          <a:xfrm>
            <a:off x="6661016" y="2845082"/>
            <a:ext cx="2207739" cy="954107"/>
          </a:xfrm>
          <a:prstGeom prst="rect">
            <a:avLst/>
          </a:prstGeom>
        </p:spPr>
        <p:txBody>
          <a:bodyPr wrap="square" lIns="91440" tIns="45720" rIns="91440" bIns="45720" anchor="t">
            <a:spAutoFit/>
          </a:bodyPr>
          <a:lstStyle/>
          <a:p>
            <a:r>
              <a:rPr lang="pt-BR" dirty="0">
                <a:solidFill>
                  <a:schemeClr val="bg1"/>
                </a:solidFill>
                <a:latin typeface="EB Garamond"/>
                <a:ea typeface="EB Garamond"/>
                <a:cs typeface="EB Garamond"/>
                <a:sym typeface="EB Garamond"/>
              </a:rPr>
              <a:t>The movable type was coated in ink and a piece of paper was placed over the letters.</a:t>
            </a:r>
            <a:endParaRPr lang="en-GB" dirty="0">
              <a:solidFill>
                <a:schemeClr val="bg1"/>
              </a:solidFill>
            </a:endParaRPr>
          </a:p>
        </p:txBody>
      </p:sp>
      <p:sp>
        <p:nvSpPr>
          <p:cNvPr id="4" name="Rectangle 3">
            <a:extLst>
              <a:ext uri="{FF2B5EF4-FFF2-40B4-BE49-F238E27FC236}">
                <a16:creationId xmlns:a16="http://schemas.microsoft.com/office/drawing/2014/main" id="{40D0ED1F-BF7D-4ADB-9AF7-9F2D297DF925}"/>
              </a:ext>
            </a:extLst>
          </p:cNvPr>
          <p:cNvSpPr/>
          <p:nvPr/>
        </p:nvSpPr>
        <p:spPr>
          <a:xfrm>
            <a:off x="154540" y="1121213"/>
            <a:ext cx="2072640" cy="738664"/>
          </a:xfrm>
          <a:prstGeom prst="rect">
            <a:avLst/>
          </a:prstGeom>
        </p:spPr>
        <p:txBody>
          <a:bodyPr wrap="square" lIns="91440" tIns="45720" rIns="91440" bIns="45720" anchor="t">
            <a:spAutoFit/>
          </a:bodyPr>
          <a:lstStyle/>
          <a:p>
            <a:r>
              <a:rPr lang="pt-BR" dirty="0">
                <a:solidFill>
                  <a:schemeClr val="bg1"/>
                </a:solidFill>
                <a:latin typeface="EB Garamond"/>
                <a:ea typeface="EB Garamond"/>
                <a:cs typeface="EB Garamond"/>
                <a:sym typeface="EB Garamond"/>
              </a:rPr>
              <a:t>A metal handle was used to apply extra pressure and ensure a clear print!</a:t>
            </a:r>
            <a:endParaRPr lang="en-GB" dirty="0">
              <a:solidFill>
                <a:schemeClr val="bg1"/>
              </a:solidFill>
            </a:endParaRPr>
          </a:p>
        </p:txBody>
      </p:sp>
      <p:sp>
        <p:nvSpPr>
          <p:cNvPr id="6" name="Rectangle 5">
            <a:extLst>
              <a:ext uri="{FF2B5EF4-FFF2-40B4-BE49-F238E27FC236}">
                <a16:creationId xmlns:a16="http://schemas.microsoft.com/office/drawing/2014/main" id="{8B73E48E-BD9C-47A9-A6D7-9361F39C97B4}"/>
              </a:ext>
            </a:extLst>
          </p:cNvPr>
          <p:cNvSpPr/>
          <p:nvPr/>
        </p:nvSpPr>
        <p:spPr>
          <a:xfrm>
            <a:off x="137834" y="3533877"/>
            <a:ext cx="2072640" cy="1384995"/>
          </a:xfrm>
          <a:prstGeom prst="rect">
            <a:avLst/>
          </a:prstGeom>
        </p:spPr>
        <p:txBody>
          <a:bodyPr wrap="square" lIns="91440" tIns="45720" rIns="91440" bIns="45720" anchor="t">
            <a:spAutoFit/>
          </a:bodyPr>
          <a:lstStyle/>
          <a:p>
            <a:r>
              <a:rPr lang="pt-BR" dirty="0">
                <a:solidFill>
                  <a:schemeClr val="bg1"/>
                </a:solidFill>
                <a:latin typeface="EB Garamond"/>
                <a:ea typeface="EB Garamond"/>
                <a:cs typeface="EB Garamond"/>
                <a:sym typeface="EB Garamond"/>
              </a:rPr>
              <a:t>The printer then slid the tray under a heavy press. The pressure of the press caused the ink on the metal letters to be transferred to the paper.</a:t>
            </a:r>
            <a:endParaRPr lang="en-GB" dirty="0">
              <a:solidFill>
                <a:schemeClr val="bg1"/>
              </a:solidFill>
            </a:endParaRPr>
          </a:p>
        </p:txBody>
      </p:sp>
      <p:sp>
        <p:nvSpPr>
          <p:cNvPr id="10" name="Rectangle 9">
            <a:extLst>
              <a:ext uri="{FF2B5EF4-FFF2-40B4-BE49-F238E27FC236}">
                <a16:creationId xmlns:a16="http://schemas.microsoft.com/office/drawing/2014/main" id="{5C85FEA6-5D02-4708-A838-6BF5F96291C1}"/>
              </a:ext>
            </a:extLst>
          </p:cNvPr>
          <p:cNvSpPr/>
          <p:nvPr/>
        </p:nvSpPr>
        <p:spPr>
          <a:xfrm>
            <a:off x="122059" y="137907"/>
            <a:ext cx="4915128" cy="492122"/>
          </a:xfrm>
          <a:prstGeom prst="rect">
            <a:avLst/>
          </a:prstGeom>
        </p:spPr>
        <p:txBody>
          <a:bodyPr wrap="none">
            <a:spAutoFit/>
          </a:bodyPr>
          <a:lstStyle/>
          <a:p>
            <a:pPr lvl="0">
              <a:lnSpc>
                <a:spcPct val="115000"/>
              </a:lnSpc>
            </a:pPr>
            <a:r>
              <a:rPr lang="en-GB" sz="2400" b="1" dirty="0">
                <a:solidFill>
                  <a:schemeClr val="lt1"/>
                </a:solidFill>
                <a:latin typeface="EB Garamond"/>
                <a:ea typeface="EB Garamond"/>
                <a:cs typeface="EB Garamond"/>
                <a:sym typeface="EB Garamond"/>
              </a:rPr>
              <a:t>But how did the printing press work?</a:t>
            </a:r>
          </a:p>
        </p:txBody>
      </p:sp>
      <p:cxnSp>
        <p:nvCxnSpPr>
          <p:cNvPr id="14" name="Straight Arrow Connector 13">
            <a:extLst>
              <a:ext uri="{FF2B5EF4-FFF2-40B4-BE49-F238E27FC236}">
                <a16:creationId xmlns:a16="http://schemas.microsoft.com/office/drawing/2014/main" id="{09378386-1E6D-42D3-9E98-5ABB9DC228A6}"/>
              </a:ext>
            </a:extLst>
          </p:cNvPr>
          <p:cNvCxnSpPr>
            <a:cxnSpLocks/>
          </p:cNvCxnSpPr>
          <p:nvPr/>
        </p:nvCxnSpPr>
        <p:spPr>
          <a:xfrm flipH="1">
            <a:off x="4897729" y="1907893"/>
            <a:ext cx="619151" cy="126249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B247DA6-33FC-48F6-981C-FEF2345CC8A5}"/>
              </a:ext>
            </a:extLst>
          </p:cNvPr>
          <p:cNvCxnSpPr>
            <a:cxnSpLocks/>
          </p:cNvCxnSpPr>
          <p:nvPr/>
        </p:nvCxnSpPr>
        <p:spPr>
          <a:xfrm flipH="1" flipV="1">
            <a:off x="5943600" y="3884956"/>
            <a:ext cx="642736" cy="29475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12A7FE-191D-4F3C-BFCA-3A8671377413}"/>
              </a:ext>
            </a:extLst>
          </p:cNvPr>
          <p:cNvCxnSpPr>
            <a:cxnSpLocks/>
          </p:cNvCxnSpPr>
          <p:nvPr/>
        </p:nvCxnSpPr>
        <p:spPr>
          <a:xfrm flipV="1">
            <a:off x="2052320" y="3250951"/>
            <a:ext cx="863600" cy="34202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0FF7AE4-EB29-4D06-954C-8037425C54E6}"/>
              </a:ext>
            </a:extLst>
          </p:cNvPr>
          <p:cNvCxnSpPr>
            <a:cxnSpLocks/>
          </p:cNvCxnSpPr>
          <p:nvPr/>
        </p:nvCxnSpPr>
        <p:spPr>
          <a:xfrm>
            <a:off x="1940916" y="1940033"/>
            <a:ext cx="720071" cy="60696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p:nvPr/>
        </p:nvSpPr>
        <p:spPr>
          <a:xfrm>
            <a:off x="1740300" y="434550"/>
            <a:ext cx="5663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100" dirty="0">
                <a:solidFill>
                  <a:schemeClr val="lt1"/>
                </a:solidFill>
                <a:latin typeface="EB Garamond"/>
                <a:ea typeface="EB Garamond"/>
                <a:cs typeface="EB Garamond"/>
                <a:sym typeface="EB Garamond"/>
              </a:rPr>
              <a:t>This video from Britannica demonstrates how a Gutenberg Printing Press works:</a:t>
            </a:r>
            <a:endParaRPr sz="2100" dirty="0">
              <a:solidFill>
                <a:schemeClr val="lt1"/>
              </a:solidFill>
              <a:latin typeface="EB Garamond"/>
              <a:ea typeface="EB Garamond"/>
              <a:cs typeface="EB Garamond"/>
              <a:sym typeface="EB Garamond"/>
            </a:endParaRPr>
          </a:p>
        </p:txBody>
      </p:sp>
      <p:sp>
        <p:nvSpPr>
          <p:cNvPr id="117" name="Google Shape;117;p21"/>
          <p:cNvSpPr/>
          <p:nvPr/>
        </p:nvSpPr>
        <p:spPr>
          <a:xfrm>
            <a:off x="1838026" y="1793229"/>
            <a:ext cx="5069700" cy="2129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1"/>
          <p:cNvSpPr txBox="1"/>
          <p:nvPr/>
        </p:nvSpPr>
        <p:spPr>
          <a:xfrm>
            <a:off x="2300700" y="2377221"/>
            <a:ext cx="45426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800" dirty="0">
                <a:solidFill>
                  <a:schemeClr val="dk1"/>
                </a:solidFill>
                <a:latin typeface="EB Garamond"/>
                <a:ea typeface="EB Garamond"/>
                <a:cs typeface="EB Garamond"/>
                <a:sym typeface="EB Garamond"/>
                <a:hlinkClick r:id="rId3"/>
              </a:rPr>
              <a:t>https://www.britannica.com/video/171689/history-printing-press-work-discussion-Johannes-Gutenberg</a:t>
            </a:r>
            <a:endParaRPr sz="1800" dirty="0">
              <a:solidFill>
                <a:schemeClr val="dk1"/>
              </a:solidFill>
              <a:latin typeface="EB Garamond"/>
              <a:ea typeface="EB Garamond"/>
              <a:cs typeface="EB Garamond"/>
              <a:sym typeface="EB 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par>
                                <p:cTn id="11" presetID="10" presetClass="entr" presetSubtype="0" fill="hold" nodeType="withEffect">
                                  <p:stCondLst>
                                    <p:cond delay="0"/>
                                  </p:stCondLst>
                                  <p:childTnLst>
                                    <p:set>
                                      <p:cBhvr>
                                        <p:cTn id="12" dur="1" fill="hold">
                                          <p:stCondLst>
                                            <p:cond delay="0"/>
                                          </p:stCondLst>
                                        </p:cTn>
                                        <p:tgtEl>
                                          <p:spTgt spid="118">
                                            <p:txEl>
                                              <p:pRg st="0" end="0"/>
                                            </p:txEl>
                                          </p:spTgt>
                                        </p:tgtEl>
                                        <p:attrNameLst>
                                          <p:attrName>style.visibility</p:attrName>
                                        </p:attrNameLst>
                                      </p:cBhvr>
                                      <p:to>
                                        <p:strVal val="visible"/>
                                      </p:to>
                                    </p:set>
                                    <p:animEffect transition="in" filter="fade">
                                      <p:cBhvr>
                                        <p:cTn id="13" dur="500"/>
                                        <p:tgtEl>
                                          <p:spTgt spid="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22"/>
          <p:cNvSpPr txBox="1"/>
          <p:nvPr/>
        </p:nvSpPr>
        <p:spPr>
          <a:xfrm>
            <a:off x="517240" y="1091309"/>
            <a:ext cx="5415482" cy="261607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t-BR" sz="2000" dirty="0">
                <a:solidFill>
                  <a:schemeClr val="lt1"/>
                </a:solidFill>
                <a:latin typeface="EB Garamond"/>
                <a:ea typeface="EB Garamond"/>
                <a:cs typeface="EB Garamond"/>
                <a:sym typeface="EB Garamond"/>
              </a:rPr>
              <a:t>The printing press allowed for far more varied kinds of written materials to appear besides books: </a:t>
            </a:r>
            <a:r>
              <a:rPr lang="pt-BR" sz="2000" b="1" dirty="0">
                <a:solidFill>
                  <a:schemeClr val="lt1"/>
                </a:solidFill>
                <a:latin typeface="EB Garamond"/>
                <a:ea typeface="EB Garamond"/>
                <a:cs typeface="EB Garamond"/>
                <a:sym typeface="EB Garamond"/>
              </a:rPr>
              <a:t>pamphlets, chapbooks, newsbooks</a:t>
            </a:r>
            <a:r>
              <a:rPr lang="pt-BR" sz="2000" dirty="0">
                <a:solidFill>
                  <a:schemeClr val="lt1"/>
                </a:solidFill>
                <a:latin typeface="EB Garamond"/>
                <a:ea typeface="EB Garamond"/>
                <a:cs typeface="EB Garamond"/>
                <a:sym typeface="EB Garamond"/>
              </a:rPr>
              <a:t> and </a:t>
            </a:r>
            <a:r>
              <a:rPr lang="pt-BR" sz="2000" b="1" dirty="0">
                <a:solidFill>
                  <a:schemeClr val="lt1"/>
                </a:solidFill>
                <a:latin typeface="EB Garamond"/>
                <a:ea typeface="EB Garamond"/>
                <a:cs typeface="EB Garamond"/>
                <a:sym typeface="EB Garamond"/>
              </a:rPr>
              <a:t>broadside ballads </a:t>
            </a:r>
            <a:r>
              <a:rPr lang="pt-BR" sz="2000" dirty="0">
                <a:solidFill>
                  <a:schemeClr val="lt1"/>
                </a:solidFill>
                <a:latin typeface="EB Garamond"/>
                <a:ea typeface="EB Garamond"/>
                <a:cs typeface="EB Garamond"/>
                <a:sym typeface="EB Garamond"/>
              </a:rPr>
              <a:t>were some examples. </a:t>
            </a:r>
          </a:p>
          <a:p>
            <a:pPr marL="0" lvl="0" indent="0" algn="just" rtl="0">
              <a:spcBef>
                <a:spcPts val="0"/>
              </a:spcBef>
              <a:spcAft>
                <a:spcPts val="0"/>
              </a:spcAft>
              <a:buNone/>
            </a:pPr>
            <a:endParaRPr lang="pt-BR" sz="1900" dirty="0">
              <a:solidFill>
                <a:schemeClr val="lt1"/>
              </a:solidFill>
              <a:latin typeface="EB Garamond"/>
              <a:ea typeface="EB Garamond"/>
              <a:cs typeface="EB Garamond"/>
              <a:sym typeface="EB Garamond"/>
            </a:endParaRPr>
          </a:p>
          <a:p>
            <a:pPr marL="0" lvl="0" indent="0" algn="just" rtl="0">
              <a:spcBef>
                <a:spcPts val="0"/>
              </a:spcBef>
              <a:spcAft>
                <a:spcPts val="0"/>
              </a:spcAft>
              <a:buNone/>
            </a:pPr>
            <a:endParaRPr sz="1900" dirty="0">
              <a:solidFill>
                <a:schemeClr val="lt1"/>
              </a:solidFill>
              <a:latin typeface="EB Garamond"/>
              <a:ea typeface="EB Garamond"/>
              <a:cs typeface="EB Garamond"/>
              <a:sym typeface="EB Garamond"/>
            </a:endParaRPr>
          </a:p>
          <a:p>
            <a:pPr marL="0" lvl="0" indent="0" algn="just" rtl="0">
              <a:spcBef>
                <a:spcPts val="0"/>
              </a:spcBef>
              <a:spcAft>
                <a:spcPts val="0"/>
              </a:spcAft>
              <a:buNone/>
            </a:pPr>
            <a:endParaRPr sz="1900" dirty="0">
              <a:solidFill>
                <a:schemeClr val="lt1"/>
              </a:solidFill>
              <a:latin typeface="EB Garamond"/>
              <a:ea typeface="EB Garamond"/>
              <a:cs typeface="EB Garamond"/>
              <a:sym typeface="EB Garamond"/>
            </a:endParaRPr>
          </a:p>
          <a:p>
            <a:pPr marL="0" lvl="0" indent="0" algn="just" rtl="0">
              <a:spcBef>
                <a:spcPts val="0"/>
              </a:spcBef>
              <a:spcAft>
                <a:spcPts val="0"/>
              </a:spcAft>
              <a:buNone/>
            </a:pPr>
            <a:endParaRPr sz="2100" dirty="0">
              <a:solidFill>
                <a:schemeClr val="lt1"/>
              </a:solidFill>
              <a:latin typeface="EB Garamond"/>
              <a:ea typeface="EB Garamond"/>
              <a:cs typeface="EB Garamond"/>
              <a:sym typeface="EB Garamond"/>
            </a:endParaRPr>
          </a:p>
        </p:txBody>
      </p:sp>
      <p:pic>
        <p:nvPicPr>
          <p:cNvPr id="6" name="Picture 5">
            <a:extLst>
              <a:ext uri="{FF2B5EF4-FFF2-40B4-BE49-F238E27FC236}">
                <a16:creationId xmlns:a16="http://schemas.microsoft.com/office/drawing/2014/main" id="{E4E0F2FC-5623-4E53-A531-19ABA8BAEA0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64516" y1="22920" x2="69994" y2="26302"/>
                        <a14:foregroundMark x1="69994" y1="26302" x2="69994" y2="26302"/>
                        <a14:foregroundMark x1="75167" y1="28929" x2="70461" y2="25718"/>
                        <a14:foregroundMark x1="77358" y1="61217" x2="79610" y2="53942"/>
                        <a14:foregroundMark x1="79610" y1="53942" x2="81112" y2="60657"/>
                        <a14:foregroundMark x1="81112" y1="60657" x2="81112" y2="60657"/>
                        <a14:foregroundMark x1="81741" y1="74355" x2="87056" y2="71095"/>
                        <a14:foregroundMark x1="87056" y1="71095" x2="82370" y2="67786"/>
                        <a14:backgroundMark x1="77196" y1="56326" x2="77196" y2="56326"/>
                        <a14:backgroundMark x1="79225" y1="80560" x2="79225" y2="80560"/>
                      </a14:backgroundRemoval>
                    </a14:imgEffect>
                  </a14:imgLayer>
                </a14:imgProps>
              </a:ext>
              <a:ext uri="{28A0092B-C50C-407E-A947-70E740481C1C}">
                <a14:useLocalDpi xmlns:a14="http://schemas.microsoft.com/office/drawing/2010/main"/>
              </a:ext>
            </a:extLst>
          </a:blip>
          <a:stretch>
            <a:fillRect/>
          </a:stretch>
        </p:blipFill>
        <p:spPr>
          <a:xfrm>
            <a:off x="6143519" y="529688"/>
            <a:ext cx="2805445" cy="2339294"/>
          </a:xfrm>
          <a:prstGeom prst="rect">
            <a:avLst/>
          </a:prstGeom>
        </p:spPr>
      </p:pic>
      <p:sp>
        <p:nvSpPr>
          <p:cNvPr id="4" name="Rectangle 3">
            <a:extLst>
              <a:ext uri="{FF2B5EF4-FFF2-40B4-BE49-F238E27FC236}">
                <a16:creationId xmlns:a16="http://schemas.microsoft.com/office/drawing/2014/main" id="{7B5188D4-E361-4A73-B891-B81BD68B87D6}"/>
              </a:ext>
            </a:extLst>
          </p:cNvPr>
          <p:cNvSpPr/>
          <p:nvPr/>
        </p:nvSpPr>
        <p:spPr>
          <a:xfrm>
            <a:off x="523500" y="3045660"/>
            <a:ext cx="8010900" cy="1631216"/>
          </a:xfrm>
          <a:prstGeom prst="rect">
            <a:avLst/>
          </a:prstGeom>
        </p:spPr>
        <p:txBody>
          <a:bodyPr wrap="square">
            <a:spAutoFit/>
          </a:bodyPr>
          <a:lstStyle/>
          <a:p>
            <a:pPr lvl="0" algn="just"/>
            <a:r>
              <a:rPr lang="en-GB" sz="2000" dirty="0">
                <a:solidFill>
                  <a:schemeClr val="lt1"/>
                </a:solidFill>
                <a:latin typeface="EB Garamond"/>
                <a:ea typeface="EB Garamond"/>
                <a:cs typeface="EB Garamond"/>
                <a:sym typeface="EB Garamond"/>
              </a:rPr>
              <a:t>They were usually smaller in size, had fewer pages and were printed on lower quality paper. This made them cheaper than books, which were still quite expensive due to their binding and large quantity of paper sheets. Consequently these new types of prints were more accessible to a wider public.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4" name="Google Shape;101;p19">
            <a:extLst>
              <a:ext uri="{FF2B5EF4-FFF2-40B4-BE49-F238E27FC236}">
                <a16:creationId xmlns:a16="http://schemas.microsoft.com/office/drawing/2014/main" id="{CF94E936-3BDE-4F8E-960E-8C4010FE71C2}"/>
              </a:ext>
            </a:extLst>
          </p:cNvPr>
          <p:cNvSpPr/>
          <p:nvPr/>
        </p:nvSpPr>
        <p:spPr>
          <a:xfrm>
            <a:off x="678450" y="902400"/>
            <a:ext cx="7787100" cy="33387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nSpc>
                <a:spcPct val="114000"/>
              </a:lnSpc>
              <a:spcAft>
                <a:spcPts val="600"/>
              </a:spcAft>
            </a:pPr>
            <a:r>
              <a:rPr lang="en-GB" sz="1900" dirty="0">
                <a:solidFill>
                  <a:schemeClr val="tx1"/>
                </a:solidFill>
                <a:latin typeface="EB Garamond"/>
                <a:ea typeface="EB Garamond"/>
                <a:cs typeface="EB Garamond"/>
                <a:sym typeface="EB Garamond"/>
              </a:rPr>
              <a:t>Such prints were what we call </a:t>
            </a:r>
            <a:r>
              <a:rPr lang="en-GB" sz="1900" b="1" i="1" dirty="0">
                <a:solidFill>
                  <a:schemeClr val="tx1"/>
                </a:solidFill>
                <a:latin typeface="EB Garamond"/>
                <a:ea typeface="EB Garamond"/>
                <a:cs typeface="EB Garamond"/>
                <a:sym typeface="EB Garamond"/>
              </a:rPr>
              <a:t>ephemeral</a:t>
            </a:r>
            <a:r>
              <a:rPr lang="en-GB" sz="1900" dirty="0">
                <a:solidFill>
                  <a:schemeClr val="tx1"/>
                </a:solidFill>
                <a:latin typeface="EB Garamond"/>
                <a:ea typeface="EB Garamond"/>
                <a:cs typeface="EB Garamond"/>
                <a:sym typeface="EB Garamond"/>
              </a:rPr>
              <a:t>, which means that they were not necessarily made to last. Unlike books, which were regarded as items of value that would often be passed on from generation to generation, pamphlets were seen as pieces of literature made to engage with current events, they were produced fast and were to be consumed fast.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269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1241</Words>
  <Application>Microsoft Office PowerPoint</Application>
  <PresentationFormat>On-screen Show (16:9)</PresentationFormat>
  <Paragraphs>68</Paragraphs>
  <Slides>19</Slides>
  <Notes>19</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EB Garamond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Altham</dc:creator>
  <cp:lastModifiedBy>Jodie Altham</cp:lastModifiedBy>
  <cp:revision>71</cp:revision>
  <dcterms:modified xsi:type="dcterms:W3CDTF">2022-06-08T09:15:09Z</dcterms:modified>
</cp:coreProperties>
</file>